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3"/>
    <p:sldId id="1148" r:id="rId4"/>
    <p:sldId id="1150" r:id="rId5"/>
    <p:sldId id="1191" r:id="rId6"/>
    <p:sldId id="1192" r:id="rId7"/>
    <p:sldId id="1224" r:id="rId8"/>
    <p:sldId id="1223" r:id="rId9"/>
    <p:sldId id="1247" r:id="rId10"/>
    <p:sldId id="1248" r:id="rId11"/>
    <p:sldId id="1257" r:id="rId12"/>
    <p:sldId id="1193" r:id="rId14"/>
    <p:sldId id="1302" r:id="rId15"/>
    <p:sldId id="1274" r:id="rId16"/>
    <p:sldId id="1275" r:id="rId17"/>
    <p:sldId id="1276" r:id="rId18"/>
    <p:sldId id="1277" r:id="rId19"/>
    <p:sldId id="1278" r:id="rId20"/>
    <p:sldId id="1279" r:id="rId21"/>
    <p:sldId id="1280" r:id="rId22"/>
    <p:sldId id="1258" r:id="rId23"/>
    <p:sldId id="1281" r:id="rId24"/>
    <p:sldId id="1282" r:id="rId25"/>
    <p:sldId id="1283" r:id="rId26"/>
    <p:sldId id="1284" r:id="rId27"/>
    <p:sldId id="1154" r:id="rId28"/>
    <p:sldId id="415" r:id="rId29"/>
    <p:sldId id="416" r:id="rId30"/>
    <p:sldId id="1286" r:id="rId31"/>
    <p:sldId id="1287" r:id="rId32"/>
    <p:sldId id="1288" r:id="rId33"/>
    <p:sldId id="1289" r:id="rId34"/>
    <p:sldId id="1290" r:id="rId35"/>
    <p:sldId id="1291" r:id="rId36"/>
    <p:sldId id="1292" r:id="rId37"/>
    <p:sldId id="1293" r:id="rId38"/>
    <p:sldId id="1294" r:id="rId39"/>
    <p:sldId id="1295" r:id="rId40"/>
    <p:sldId id="1217" r:id="rId41"/>
    <p:sldId id="1218" r:id="rId42"/>
    <p:sldId id="26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 userDrawn="1">
          <p15:clr>
            <a:srgbClr val="A4A3A4"/>
          </p15:clr>
        </p15:guide>
        <p15:guide id="2" pos="28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 snapToObjects="1" showGuides="1">
      <p:cViewPr varScale="1">
        <p:scale>
          <a:sx n="71" d="100"/>
          <a:sy n="71" d="100"/>
        </p:scale>
        <p:origin x="348" y="48"/>
      </p:cViewPr>
      <p:guideLst>
        <p:guide orient="horz" pos="2182"/>
        <p:guide pos="28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3F5-D67A-2548-A263-E1DC80A291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2854D-AF3F-2946-A317-3F31BD2D3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3F5-D67A-2548-A263-E1DC80A291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2854D-AF3F-2946-A317-3F31BD2D3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3F5-D67A-2548-A263-E1DC80A291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2854D-AF3F-2946-A317-3F31BD2D3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3F5-D67A-2548-A263-E1DC80A291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2854D-AF3F-2946-A317-3F31BD2D3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3F5-D67A-2548-A263-E1DC80A291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2854D-AF3F-2946-A317-3F31BD2D3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3F5-D67A-2548-A263-E1DC80A291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2854D-AF3F-2946-A317-3F31BD2D3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3F5-D67A-2548-A263-E1DC80A291D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2854D-AF3F-2946-A317-3F31BD2D3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3F5-D67A-2548-A263-E1DC80A291D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2854D-AF3F-2946-A317-3F31BD2D3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3F5-D67A-2548-A263-E1DC80A291D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2854D-AF3F-2946-A317-3F31BD2D3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3F5-D67A-2548-A263-E1DC80A291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2854D-AF3F-2946-A317-3F31BD2D3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343F5-D67A-2548-A263-E1DC80A291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2854D-AF3F-2946-A317-3F31BD2D328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343F5-D67A-2548-A263-E1DC80A291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2854D-AF3F-2946-A317-3F31BD2D328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ww.grin.com/document/27998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https://www.researchgate.net/profile/Oswar-Mungkasa" TargetMode="External"/><Relationship Id="rId3" Type="http://schemas.openxmlformats.org/officeDocument/2006/relationships/hyperlink" Target="https://pitt.academia.edu/oswarmungkasa" TargetMode="External"/><Relationship Id="rId2" Type="http://schemas.openxmlformats.org/officeDocument/2006/relationships/hyperlink" Target="mailto:oswar.mungkasa63@gmail.com" TargetMode="Externa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alphaModFix amt="45000"/>
          </a:blip>
          <a:stretch>
            <a:fillRect/>
          </a:stretch>
        </p:blipFill>
        <p:spPr>
          <a:xfrm>
            <a:off x="-635" y="635"/>
            <a:ext cx="9144635" cy="6857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079376"/>
            <a:ext cx="5200650" cy="107913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 err="1">
                <a:latin typeface="Agency FB" panose="020B0503020202020204" pitchFamily="34" charset="0"/>
              </a:rPr>
              <a:t>Oswar</a:t>
            </a:r>
            <a:r>
              <a:rPr lang="en-US" sz="2400" dirty="0">
                <a:latin typeface="Agency FB" panose="020B0503020202020204" pitchFamily="34" charset="0"/>
              </a:rPr>
              <a:t> </a:t>
            </a:r>
            <a:r>
              <a:rPr lang="en-US" sz="2400" dirty="0" err="1">
                <a:latin typeface="Agency FB" panose="020B0503020202020204" pitchFamily="34" charset="0"/>
              </a:rPr>
              <a:t>Mungkasa</a:t>
            </a:r>
            <a:r>
              <a:rPr lang="en-US" sz="2200" dirty="0">
                <a:latin typeface="Agency FB" panose="020B0503020202020204" pitchFamily="34" charset="0"/>
              </a:rPr>
              <a:t> </a:t>
            </a:r>
            <a:br>
              <a:rPr lang="en-US" sz="2200" dirty="0">
                <a:latin typeface="Agency FB" panose="020B0503020202020204" pitchFamily="34" charset="0"/>
              </a:rPr>
            </a:br>
            <a:r>
              <a:rPr lang="en-US" sz="2200" dirty="0" err="1">
                <a:latin typeface="Agency FB" panose="020B0503020202020204" pitchFamily="34" charset="0"/>
              </a:rPr>
              <a:t>Perencana</a:t>
            </a:r>
            <a:r>
              <a:rPr lang="en-US" sz="2200" dirty="0">
                <a:latin typeface="Agency FB" panose="020B0503020202020204" pitchFamily="34" charset="0"/>
              </a:rPr>
              <a:t> Ahli Utama </a:t>
            </a:r>
            <a:r>
              <a:rPr lang="en-US" sz="2200" dirty="0" err="1">
                <a:latin typeface="Agency FB" panose="020B0503020202020204" pitchFamily="34" charset="0"/>
              </a:rPr>
              <a:t>Bappenas</a:t>
            </a:r>
            <a:endParaRPr lang="en-US" sz="2200" dirty="0"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4590" y="5226685"/>
            <a:ext cx="6953250" cy="1345565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25000"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7200" dirty="0">
                <a:latin typeface="Agency FB" panose="020B0503020202020204" pitchFamily="34" charset="0"/>
                <a:cs typeface="Agency FB" panose="020B0503020202020204" pitchFamily="34" charset="0"/>
              </a:rPr>
              <a:t> </a:t>
            </a:r>
            <a:r>
              <a:rPr lang="en-US" sz="720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Training of Trainers (ToT) </a:t>
            </a:r>
            <a:endParaRPr lang="en-US" sz="7200">
              <a:solidFill>
                <a:schemeClr val="tx1"/>
              </a:solidFill>
              <a:latin typeface="Agency FB" panose="020B0503020202020204" pitchFamily="34" charset="0"/>
              <a:cs typeface="Agency FB" panose="020B050302020202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720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Pembangunan dan Pengelolaan Perkotaan Berkelanjutan-Gelombang 7 </a:t>
            </a:r>
            <a:endParaRPr lang="en-US" sz="7200">
              <a:solidFill>
                <a:schemeClr val="tx1"/>
              </a:solidFill>
              <a:latin typeface="Agency FB" panose="020B0503020202020204" pitchFamily="34" charset="0"/>
              <a:cs typeface="Agency FB" panose="020B050302020202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720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Kementerian PPN/Bappenas</a:t>
            </a:r>
            <a:endParaRPr lang="en-US" sz="7200">
              <a:solidFill>
                <a:schemeClr val="tx1"/>
              </a:solidFill>
              <a:latin typeface="Agency FB" panose="020B0503020202020204" pitchFamily="34" charset="0"/>
              <a:cs typeface="Agency FB" panose="020B050302020202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72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Tangerang  15 November 2024</a:t>
            </a:r>
            <a:endParaRPr lang="en-US" sz="7200" dirty="0">
              <a:solidFill>
                <a:schemeClr val="tx1"/>
              </a:solidFill>
              <a:latin typeface="Agency FB" panose="020B0503020202020204" pitchFamily="34" charset="0"/>
              <a:cs typeface="Agency FB" panose="020B0503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838200" y="974178"/>
            <a:ext cx="7772400" cy="14193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sv-SE" sz="2800" b="1" dirty="0">
                <a:latin typeface="Bodoni MT" panose="02070603080606020203" charset="0"/>
                <a:cs typeface="Bodoni MT" panose="02070603080606020203" charset="0"/>
              </a:rPr>
              <a:t>Mewujudkan K</a:t>
            </a:r>
            <a:r>
              <a:rPr lang="sv-SE" sz="2800" b="1" dirty="0">
                <a:latin typeface="Bodoni MT" panose="02070603080606020203" charset="0"/>
                <a:cs typeface="Bodoni MT" panose="02070603080606020203" charset="0"/>
              </a:rPr>
              <a:t>ota </a:t>
            </a:r>
            <a:r>
              <a:rPr lang="en-US" altLang="sv-SE" sz="2800" b="1" dirty="0">
                <a:latin typeface="Bodoni MT" panose="02070603080606020203" charset="0"/>
                <a:cs typeface="Bodoni MT" panose="02070603080606020203" charset="0"/>
              </a:rPr>
              <a:t>G</a:t>
            </a:r>
            <a:r>
              <a:rPr lang="sv-SE" sz="2800" b="1" dirty="0">
                <a:latin typeface="Bodoni MT" panose="02070603080606020203" charset="0"/>
                <a:cs typeface="Bodoni MT" panose="02070603080606020203" charset="0"/>
              </a:rPr>
              <a:t>lobal</a:t>
            </a:r>
            <a:r>
              <a:rPr lang="en-US" altLang="sv-SE" sz="2800" b="1" dirty="0">
                <a:latin typeface="Bodoni MT" panose="02070603080606020203" charset="0"/>
                <a:cs typeface="Bodoni MT" panose="02070603080606020203" charset="0"/>
              </a:rPr>
              <a:t> Indonesia</a:t>
            </a:r>
            <a:endParaRPr lang="sv-SE" sz="2800" b="1" dirty="0">
              <a:latin typeface="Bodoni MT" panose="02070603080606020203" charset="0"/>
              <a:cs typeface="Bodoni MT" panose="02070603080606020203" charset="0"/>
            </a:endParaRPr>
          </a:p>
          <a:p>
            <a:r>
              <a:rPr sz="2000" dirty="0">
                <a:latin typeface="Bodoni MT" panose="02070603080606020203" charset="0"/>
                <a:cs typeface="Bodoni MT" panose="02070603080606020203" charset="0"/>
              </a:rPr>
              <a:t>Pembelajaran Transformasi Tata Kelola Pemerintahan </a:t>
            </a:r>
            <a:endParaRPr sz="2000" dirty="0">
              <a:latin typeface="Bodoni MT" panose="02070603080606020203" charset="0"/>
              <a:cs typeface="Bodoni MT" panose="02070603080606020203" charset="0"/>
            </a:endParaRPr>
          </a:p>
          <a:p>
            <a:r>
              <a:rPr sz="2000" dirty="0">
                <a:latin typeface="Bodoni MT" panose="02070603080606020203" charset="0"/>
                <a:cs typeface="Bodoni MT" panose="02070603080606020203" charset="0"/>
              </a:rPr>
              <a:t>Kota Global Dunia</a:t>
            </a:r>
            <a:endParaRPr sz="2000" dirty="0">
              <a:latin typeface="Bodoni MT" panose="02070603080606020203" charset="0"/>
              <a:cs typeface="Bodoni MT" panose="02070603080606020203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600" dirty="0" err="1"/>
              <a:t>Peringkat</a:t>
            </a:r>
            <a:r>
              <a:rPr lang="en-US" sz="2600" dirty="0"/>
              <a:t> Kota Global </a:t>
            </a:r>
            <a:endParaRPr lang="en-US" sz="1600" dirty="0"/>
          </a:p>
        </p:txBody>
      </p:sp>
      <p:pic>
        <p:nvPicPr>
          <p:cNvPr id="12" name="Picture 12"/>
          <p:cNvPicPr/>
          <p:nvPr/>
        </p:nvPicPr>
        <p:blipFill>
          <a:blip r:embed="rId1"/>
          <a:stretch>
            <a:fillRect/>
          </a:stretch>
        </p:blipFill>
        <p:spPr>
          <a:xfrm>
            <a:off x="113665" y="1515745"/>
            <a:ext cx="4707890" cy="4112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555" y="1515745"/>
            <a:ext cx="4248150" cy="413385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72085" y="5805170"/>
            <a:ext cx="3527425" cy="2025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Sumber: The Mori Memorial Foundation (2022).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600" dirty="0" err="1"/>
              <a:t>Peringkat</a:t>
            </a:r>
            <a:r>
              <a:rPr lang="en-US" sz="2600" dirty="0"/>
              <a:t> Kota Jakarta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868680"/>
            <a:ext cx="3448050" cy="571468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57150" indent="0" algn="just">
              <a:lnSpc>
                <a:spcPct val="134000"/>
              </a:lnSpc>
              <a:spcBef>
                <a:spcPts val="0"/>
              </a:spcBef>
              <a:buNone/>
            </a:pPr>
            <a:endParaRPr lang="en-US" sz="2600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marL="287655" indent="-230505" algn="just">
              <a:lnSpc>
                <a:spcPct val="134000"/>
              </a:lnSpc>
              <a:spcBef>
                <a:spcPts val="0"/>
              </a:spcBef>
            </a:pP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Lima Kota Global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teratas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adalah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 London, New York,  Tokyo, Paris, Singapura</a:t>
            </a:r>
            <a:endParaRPr lang="en-US" sz="8000" dirty="0">
              <a:solidFill>
                <a:schemeClr val="tx1"/>
              </a:solidFill>
              <a:latin typeface="Agency FB" panose="020B0503020202020204" pitchFamily="34" charset="0"/>
              <a:cs typeface="Agency FB" panose="020B0503020202020204" pitchFamily="34" charset="0"/>
            </a:endParaRPr>
          </a:p>
          <a:p>
            <a:pPr marL="287655" indent="-230505" algn="just">
              <a:lnSpc>
                <a:spcPct val="134000"/>
              </a:lnSpc>
              <a:spcBef>
                <a:spcPts val="0"/>
              </a:spcBef>
            </a:pP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Jakarta pada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peringkat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 45 (48) (GPCI, 2022), 74 (156) (GCI, 2023),  (</a:t>
            </a:r>
            <a:r>
              <a:rPr lang="en-US" sz="8000" i="1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Global Urban Competitiveness Report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, 2020)</a:t>
            </a:r>
            <a:endParaRPr lang="en-US" sz="8000" dirty="0">
              <a:solidFill>
                <a:schemeClr val="tx1"/>
              </a:solidFill>
              <a:latin typeface="Agency FB" panose="020B0503020202020204" pitchFamily="34" charset="0"/>
              <a:cs typeface="Agency FB" panose="020B0503020202020204" pitchFamily="34" charset="0"/>
            </a:endParaRPr>
          </a:p>
          <a:p>
            <a:pPr marL="287655" indent="-230505" algn="just">
              <a:lnSpc>
                <a:spcPct val="134000"/>
              </a:lnSpc>
              <a:spcBef>
                <a:spcPts val="0"/>
              </a:spcBef>
            </a:pP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Jakarta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masih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tertinggal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dari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kota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 Asia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seperti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 Tokyo, Singapura, Seoul, Shanghai, Beijing, Hong Kong, Taipei, Osaka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bahkan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 Bangkok dan Kuala Lumpur</a:t>
            </a:r>
            <a:endParaRPr lang="en-US" sz="8000" dirty="0">
              <a:solidFill>
                <a:schemeClr val="tx1"/>
              </a:solidFill>
              <a:latin typeface="Agency FB" panose="020B0503020202020204" pitchFamily="34" charset="0"/>
              <a:cs typeface="Agency FB" panose="020B0503020202020204" pitchFamily="34" charset="0"/>
            </a:endParaRPr>
          </a:p>
          <a:p>
            <a:pPr marL="287655" indent="-230505" algn="just">
              <a:lnSpc>
                <a:spcPct val="134000"/>
              </a:lnSpc>
              <a:spcBef>
                <a:spcPts val="0"/>
              </a:spcBef>
            </a:pP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Dari 6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Dimensi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</a:rPr>
              <a:t> GPI 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  <a:sym typeface="Wingdings" panose="05000000000000000000" pitchFamily="2" charset="2"/>
              </a:rPr>
              <a:t>dimensi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  <a:sym typeface="Wingdings" panose="05000000000000000000" pitchFamily="2" charset="2"/>
              </a:rPr>
              <a:t>kelayakan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  <a:sym typeface="Wingdings" panose="05000000000000000000" pitchFamily="2" charset="2"/>
              </a:rPr>
              <a:t>hidup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  <a:sym typeface="Wingdings" panose="05000000000000000000" pitchFamily="2" charset="2"/>
              </a:rPr>
              <a:t> yang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  <a:sym typeface="Wingdings" panose="05000000000000000000" pitchFamily="2" charset="2"/>
              </a:rPr>
              <a:t>relatif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  <a:sym typeface="Wingdings" panose="05000000000000000000" pitchFamily="2" charset="2"/>
              </a:rPr>
              <a:t>lebih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  <a:sym typeface="Wingdings" panose="05000000000000000000" pitchFamily="2" charset="2"/>
              </a:rPr>
              <a:t>baik</a:t>
            </a:r>
            <a:r>
              <a:rPr lang="en-US" sz="8000" dirty="0">
                <a:solidFill>
                  <a:schemeClr val="tx1"/>
                </a:solidFill>
                <a:latin typeface="Agency FB" panose="020B0503020202020204" pitchFamily="34" charset="0"/>
                <a:cs typeface="Agency FB" panose="020B0503020202020204" pitchFamily="34" charset="0"/>
                <a:sym typeface="Wingdings" panose="05000000000000000000" pitchFamily="2" charset="2"/>
              </a:rPr>
              <a:t>. </a:t>
            </a:r>
            <a:endParaRPr lang="en-US" sz="8000" dirty="0">
              <a:solidFill>
                <a:schemeClr val="tx1"/>
              </a:solidFill>
              <a:latin typeface="Agency FB" panose="020B0503020202020204" pitchFamily="34" charset="0"/>
              <a:cs typeface="Agency FB" panose="020B0503020202020204" pitchFamily="34" charset="0"/>
              <a:sym typeface="Wingdings" panose="05000000000000000000" pitchFamily="2" charset="2"/>
            </a:endParaRPr>
          </a:p>
          <a:p>
            <a:pPr marL="57150" indent="0" algn="just">
              <a:lnSpc>
                <a:spcPct val="134000"/>
              </a:lnSpc>
              <a:spcBef>
                <a:spcPts val="0"/>
              </a:spcBef>
              <a:buNone/>
            </a:pPr>
            <a:r>
              <a:rPr lang="en-US" sz="4900" dirty="0" err="1">
                <a:latin typeface="Bahnschrift Condensed" panose="020B0502040204020203" pitchFamily="34" charset="0"/>
              </a:rPr>
              <a:t>Sumber</a:t>
            </a:r>
            <a:r>
              <a:rPr lang="en-US" sz="4900" dirty="0">
                <a:latin typeface="Bahnschrift Condensed" panose="020B0502040204020203" pitchFamily="34" charset="0"/>
              </a:rPr>
              <a:t>: </a:t>
            </a:r>
            <a:r>
              <a:rPr lang="en-US" sz="4900" dirty="0" err="1">
                <a:latin typeface="Bahnschrift Condensed" panose="020B0502040204020203" pitchFamily="34" charset="0"/>
              </a:rPr>
              <a:t>Diolah</a:t>
            </a:r>
            <a:r>
              <a:rPr lang="en-US" sz="4900" dirty="0">
                <a:latin typeface="Bahnschrift Condensed" panose="020B0502040204020203" pitchFamily="34" charset="0"/>
              </a:rPr>
              <a:t> </a:t>
            </a:r>
            <a:r>
              <a:rPr lang="en-US" sz="4900" dirty="0" err="1">
                <a:latin typeface="Bahnschrift Condensed" panose="020B0502040204020203" pitchFamily="34" charset="0"/>
              </a:rPr>
              <a:t>dari</a:t>
            </a:r>
            <a:r>
              <a:rPr lang="en-US" sz="4900" dirty="0">
                <a:latin typeface="Bahnschrift Condensed" panose="020B0502040204020203" pitchFamily="34" charset="0"/>
              </a:rPr>
              <a:t> GPCI, 2022</a:t>
            </a:r>
            <a:endParaRPr lang="en-US" sz="4900" dirty="0">
              <a:latin typeface="Bahnschrift Condensed" panose="020B0502040204020203" pitchFamily="34" charset="0"/>
            </a:endParaRPr>
          </a:p>
          <a:p>
            <a:pPr marL="57150" indent="0" algn="just">
              <a:lnSpc>
                <a:spcPct val="134000"/>
              </a:lnSpc>
              <a:spcBef>
                <a:spcPts val="0"/>
              </a:spcBef>
              <a:buNone/>
            </a:pPr>
            <a:endParaRPr lang="en-US" sz="4300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marL="687705" lvl="1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latin typeface="Agency FB" panose="020B0503020202020204" pitchFamily="34" charset="0"/>
            </a:endParaRPr>
          </a:p>
          <a:p>
            <a:pPr marL="287655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1475" y="1950076"/>
            <a:ext cx="4682069" cy="3694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825" y="2174454"/>
            <a:ext cx="3219450" cy="32547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600" dirty="0" err="1"/>
              <a:t>Peringkat</a:t>
            </a:r>
            <a:r>
              <a:rPr lang="en-US" sz="2600" dirty="0"/>
              <a:t> Kota Jakarta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1475" y="1950076"/>
            <a:ext cx="4682069" cy="3694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825" y="2174454"/>
            <a:ext cx="3219450" cy="3254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90" y="734695"/>
            <a:ext cx="8158480" cy="577786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0" y="6512560"/>
            <a:ext cx="2524125" cy="35496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r>
              <a:rPr lang="en-US"/>
              <a:t>Sumber: Pardede, 2024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alphaModFix amt="17000"/>
          </a:blip>
          <a:stretch>
            <a:fillRect/>
          </a:stretch>
        </p:blipFill>
        <p:spPr>
          <a:xfrm>
            <a:off x="-1524000" y="-633095"/>
            <a:ext cx="12192000" cy="81248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4DFF-C942-2F49-A773-0940D2EF143A}" type="datetime1">
              <a:rPr lang="en-ID" smtClean="0"/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2080-ACDA-45C4-A74F-EA97882F076A}" type="slidenum">
              <a:rPr lang="en-US" smtClean="0"/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01858" y="2506518"/>
            <a:ext cx="6687517" cy="151257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TRANSFORMASI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TATA KELOLA PEMERINTAHAN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MENUJU KOTA GLOBAL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600" dirty="0"/>
              <a:t>Definisi Tata Kelola Pemerintahan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505" y="868680"/>
            <a:ext cx="8725535" cy="561213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0000"/>
          </a:bodyPr>
          <a:lstStyle/>
          <a:p>
            <a:pPr marL="57150" indent="0" algn="just">
              <a:lnSpc>
                <a:spcPct val="134000"/>
              </a:lnSpc>
              <a:spcBef>
                <a:spcPts val="0"/>
              </a:spcBef>
              <a:buNone/>
            </a:pPr>
            <a:endParaRPr lang="en-US" sz="800" b="1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marL="285750" indent="-230505" algn="l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625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serangkaian sistem, proses, dan prinsip</a:t>
            </a:r>
            <a:r>
              <a:rPr lang="en-US" sz="26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digunakan oleh suatu pemerintahan untuk mengelola, mengarahkan, dan mengawasi pelaksanaan tugas publik dan pelayanan masyarakat. </a:t>
            </a:r>
            <a:endParaRPr lang="en-US" sz="262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30505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625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suatu konsepsi penyelenggaraan pemerintahan </a:t>
            </a:r>
            <a:r>
              <a:rPr lang="en-US" sz="26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 mengatur </a:t>
            </a:r>
            <a:r>
              <a:rPr lang="en-US" sz="2625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 keseimbangan hubungan dan peran antarpemerintah, dunia usaha dan masyarakat</a:t>
            </a:r>
            <a:r>
              <a:rPr lang="en-US" sz="26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25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30505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6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tata kelola bertujuan untuk menciptakan </a:t>
            </a:r>
            <a:r>
              <a:rPr lang="en-US" sz="2625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pemerintahan yang efektif, transparan, bertanggung jawab, dan partisipatif, serta memastikan bahwa kepentingan masyarakat terpenuhi dengan cara yang adil dan efisien.</a:t>
            </a:r>
            <a:endParaRPr lang="en-US" sz="2625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145" algn="l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charset="0"/>
              <a:buChar char="ü"/>
            </a:pPr>
            <a:r>
              <a:rPr lang="en-US" sz="262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Tata kelola pemerintahan kota global</a:t>
            </a:r>
            <a:r>
              <a:rPr lang="en-US" sz="26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merujuk pada pendekatan tata kelola yang </a:t>
            </a:r>
            <a:r>
              <a:rPr lang="en-US" sz="262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efektif, inklusif, dan inovatif</a:t>
            </a:r>
            <a:r>
              <a:rPr lang="en-US" sz="26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dalam menangani tantangan dan kebutuhan kota dengan</a:t>
            </a:r>
            <a:r>
              <a:rPr lang="en-US" sz="262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peran besar di panggung internasional.</a:t>
            </a:r>
            <a:endParaRPr lang="en-US" sz="2625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655" indent="-230505" algn="just">
              <a:lnSpc>
                <a:spcPct val="100000"/>
              </a:lnSpc>
              <a:spcBef>
                <a:spcPts val="0"/>
              </a:spcBef>
              <a:spcAft>
                <a:spcPct val="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marL="687705" lvl="1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latin typeface="Agency FB" panose="020B0503020202020204" pitchFamily="34" charset="0"/>
            </a:endParaRPr>
          </a:p>
          <a:p>
            <a:pPr marL="287655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Aspek Utama Tata Kelola Pemerintahan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40" y="868680"/>
            <a:ext cx="8716645" cy="584644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40000"/>
          </a:bodyPr>
          <a:lstStyle/>
          <a:p>
            <a:pPr marL="57150" indent="0" algn="just">
              <a:lnSpc>
                <a:spcPct val="134000"/>
              </a:lnSpc>
              <a:spcBef>
                <a:spcPts val="0"/>
              </a:spcBef>
              <a:buNone/>
            </a:pPr>
            <a:endParaRPr lang="en-US" sz="800" b="1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marL="285750" indent="-23050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Transparansi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 --&gt; keterbukaan dalam proses pengambilan keputusan   dan ketersediaan akses informasi bagi seluruh pemangku kepentingan tanpa terkecuali.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3050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Akuntabilitas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 --&gt; setiap keputusan dan tindakan yang diambil dalam menjalankan fungsi pemerintahan dapat dipertanggungjawabkan.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3050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Partisipasi Publik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 --&gt; masyarakat terlibat dalam proses penyusunan kebijakan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3050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Berkeadilan dan Inklusivitas 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--&gt;  semua kelompok dalam masyarakat, termasuk yang rentan dan minoritas, mendapat akses yang setara terhadap layanan publik dan perlindungan hukum.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3050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Efektif dan Efisien 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--&gt; mengelola sumber daya secara efektif (memenuhi kebutuhan masyarakat) dan efisien (menggunakan sumber daya seminimal mungkin untuk hasil optimal), pelayanan publik yang cepat, tepat, dan berdaya guna untuk kebutuhan masyarakat. 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3050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Kepastian Hukum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--&gt; seluruh langkah pengelolaan pemerintahan didasarkan pada hukum yang jelas, konsisten, dan adil tanpa diskriminasi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3050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Inovasi dan Adaptasi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--&gt; kemampuan mengadopsi teknologi baru, memperbaiki proses, dan menyesuaikan kebijakan agar relevan dan tanggap terhadap kebutuhan yang terus berkembang.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3050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marL="687705" lvl="1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latin typeface="Agency FB" panose="020B0503020202020204" pitchFamily="34" charset="0"/>
            </a:endParaRPr>
          </a:p>
          <a:p>
            <a:pPr marL="287655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Transformasi Tata Kelola Pemerintahan Menuju Kota Global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680"/>
            <a:ext cx="8229600" cy="561213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0005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Transformasi Tata Kelola Pemerintahan Menuju Kota Global --&gt;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upaya strategis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untuk mengembangkan kota agar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memiliki daya saing internasional, menarik bagi investasi global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serta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menjadi pusat ekonomi, budaya, dan teknologi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kota global memiliki tata kelola yang mengedepankan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transparansi, inovasi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serta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kemampuan beradaptasi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dengan tren global.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 algn="just">
              <a:lnSpc>
                <a:spcPct val="134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Komponen Kunci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8300" indent="-368300" algn="just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	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Peningkatan Kualitas Pemerintahan dan Kepemimpinan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03250" indent="-226060" algn="just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Kepemimpinan Progresif dan Visioner,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03250" indent="-226060" algn="just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Peningkatan kapasitas sumber daya manusia pemerintah.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63855" algn="just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Peningkatan Transparansi dan Partisipasi Publik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20395" indent="-276860" algn="just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Pemerintahan yang kolaboratif dan akuntabel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20395" indent="-276860" algn="just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Pemberdayaan Komunitas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81000" algn="just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Keadilan Sosial dan Inklusivitas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46430" indent="-287020" algn="just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Keadilan Sosial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46430" indent="-287020" algn="just">
              <a:lnSpc>
                <a:spcPct val="120000"/>
              </a:lnSpc>
              <a:spcBef>
                <a:spcPts val="0"/>
              </a:spcBef>
              <a:spcAft>
                <a:spcPct val="0"/>
              </a:spcAft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Inklusivitas dalam Kebijakan Perkotaan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Transformasi Tata Kelola Pemerintahan Menuju Kota Global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85" y="868680"/>
            <a:ext cx="8664575" cy="590613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333375" indent="-27622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Peningkatan Kualitas Sumber Daya Manusia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77215" indent="-22606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Pendidikan dan Pengembangan Sumber Daya Manusia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77215" indent="-22606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Akses Kesehatan Berkualitas dan terjangkau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Keberlanjutan Lingkungan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11505" indent="-26797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Pembangunan Berkelanjutan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11505" indent="-26797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Pengelolaan Sumber Daya Alam yang Bijak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Pengelolaan Infrastruktur Cerdas dan Berkelanjutan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11505" indent="-26797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Pemanfaatan teknologi informasi dan komunikasi (ICT)Keberlanjutan Lingkungan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11505" indent="-26797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Infrastruktur Hijau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11505" indent="-26797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Kota Cerdas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Pengelolaan ketertiban, dan pemantapan ketahanan kota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11505" indent="-26797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Ketertiban kota yang efektif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11505" indent="-26797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Ketahanan terhadap Krisis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50520" indent="-31242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Pembangunan Ekonomi yang Inklusif, Kreatif, Inovatif dan Berdaya Saing</a:t>
            </a:r>
            <a:endParaRPr lang="en-US" sz="2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55320" lvl="1" indent="-33909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Pengembangan Sektor Ekonomi Global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55320" lvl="1" indent="-33909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Keterpaduan Ekonomi Global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55320" lvl="1" indent="-33909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Pengembangan Ekonomi Kreatif dan Inovatif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55320" lvl="1" indent="-33909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Ekonomi Berbasis Pengetahuan dan Inovasi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Transformasi Tata Kelola Pemerintahan Menuju Kota Global</a:t>
            </a: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85" y="868680"/>
            <a:ext cx="8664575" cy="590613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33375" indent="-27622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Peningkatan Sistem Transportasi dan Mobilitas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77215" indent="-22606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Transportasi Terpadu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77215" indent="-22606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Mobilitas yang Cerdas dan Berkelanjutan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Kolaborasi Internasional dan Diplomasi Kota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11505" indent="-26797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Diplomasi Kota Global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11505" indent="-26797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Pemberdayaan Jaringan Global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None/>
            </a:pP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v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Transformasi tata kelola pemerintahan menuju Kota Global memerlukan pendekatan yang menyeluruh dan terpadu dengan fokus pada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(a) kepemimpinan visioner, (b) pemerintahan kolaboratif yang efektif, (c) mendorong pembangunan infrastruktur yang cerdas berkelanjutan, (d) menciptakan pembangunan ekonomi berdaya saing dan inklusif, (e) memastikan keberlanjutan lingkungan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(f) keterlibatan masyarakat yang hakiki, (g) terwujud pembangunan sosial yang adil, dan (h) kemampuan berkolaborasi pada tingkat global.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1">
            <a:alphaModFix amt="54000"/>
          </a:blip>
          <a:stretch>
            <a:fillRect/>
          </a:stretch>
        </p:blipFill>
        <p:spPr>
          <a:xfrm>
            <a:off x="-103505" y="-635"/>
            <a:ext cx="9247505" cy="685863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4DFF-C942-2F49-A773-0940D2EF143A}" type="datetime1">
              <a:rPr lang="en-ID" smtClean="0"/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2080-ACDA-45C4-A74F-EA97882F076A}" type="slidenum">
              <a:rPr lang="en-US" smtClean="0"/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01858" y="2506518"/>
            <a:ext cx="6687517" cy="15125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PEMBELAJARAN TRANSFORMASI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TATA KELOLA PEMERINTAHAN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KOTA GLOBAL DUNIA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alphaModFix amt="37000"/>
          </a:blip>
          <a:stretch>
            <a:fillRect/>
          </a:stretch>
        </p:blipFill>
        <p:spPr>
          <a:xfrm>
            <a:off x="-304800" y="-457200"/>
            <a:ext cx="9753600" cy="73152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4DFF-C942-2F49-A773-0940D2EF143A}" type="datetime1">
              <a:rPr lang="en-ID" smtClean="0"/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2080-ACDA-45C4-A74F-EA97882F076A}" type="slidenum">
              <a:rPr lang="en-US" smtClean="0"/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54505" y="4171950"/>
            <a:ext cx="5517515" cy="17995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ctr">
              <a:lnSpc>
                <a:spcPct val="110000"/>
              </a:lnSpc>
            </a:pPr>
            <a:endParaRPr lang="en-US" b="1" dirty="0">
              <a:solidFill>
                <a:srgbClr val="000000"/>
              </a:solidFill>
              <a:latin typeface="Bahnschrift Light Condensed" panose="020B0502040204020203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b="1" dirty="0">
                <a:solidFill>
                  <a:srgbClr val="000000"/>
                </a:solidFill>
                <a:latin typeface="Bahnschrift Light Condensed" panose="020B0502040204020203" pitchFamily="34" charset="0"/>
                <a:ea typeface="Calibri" panose="020F0502020204030204" pitchFamily="34" charset="0"/>
              </a:rPr>
              <a:t>“</a:t>
            </a:r>
            <a:r>
              <a:rPr lang="en-US" sz="2000" dirty="0">
                <a:latin typeface="Bahnschrift Condensed" panose="020B0502040204020203" pitchFamily="34" charset="0"/>
              </a:rPr>
              <a:t>Cities are not only a place where we live but also </a:t>
            </a:r>
            <a:endParaRPr lang="en-US" sz="2000" dirty="0">
              <a:latin typeface="Bahnschrift Condensed" panose="020B0502040204020203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2000" dirty="0">
                <a:latin typeface="Bahnschrift Condensed" panose="020B0502040204020203" pitchFamily="34" charset="0"/>
              </a:rPr>
              <a:t>a place where humanity evolves</a:t>
            </a:r>
            <a:r>
              <a:rPr lang="en-US" dirty="0"/>
              <a:t>”</a:t>
            </a:r>
            <a:br>
              <a:rPr lang="en-US" dirty="0"/>
            </a:br>
            <a:r>
              <a:rPr lang="en-US" i="1" dirty="0">
                <a:latin typeface="Bahnschrift SemiBold Condensed" panose="020B0502040204020203" pitchFamily="34" charset="0"/>
              </a:rPr>
              <a:t>Planners Realm</a:t>
            </a:r>
            <a:r>
              <a:rPr lang="en-US" dirty="0">
                <a:solidFill>
                  <a:srgbClr val="000000"/>
                </a:solidFill>
                <a:latin typeface="Bahnschrift SemiBold Condensed" panose="020B0502040204020203" pitchFamily="34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00"/>
              </a:solidFill>
              <a:latin typeface="Bahnschrift SemiBold Condensed" panose="020B0502040204020203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600" dirty="0"/>
              <a:t>Pembelajaran Jawara Kota Global </a:t>
            </a:r>
            <a:endParaRPr lang="en-US" sz="1800" dirty="0"/>
          </a:p>
        </p:txBody>
      </p:sp>
      <p:pic>
        <p:nvPicPr>
          <p:cNvPr id="13" name="Picture 13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929005"/>
            <a:ext cx="8234680" cy="2315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565" y="3945890"/>
            <a:ext cx="6623685" cy="20828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1861185" y="5755640"/>
            <a:ext cx="5497195" cy="3708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pPr algn="ctr"/>
            <a:r>
              <a:rPr lang="en-US" sz="1600">
                <a:solidFill>
                  <a:schemeClr val="tx1"/>
                </a:solidFill>
              </a:rPr>
              <a:t>Faktor Dominan Kota Jakarta : Kelayakan Hidup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1871980" y="3429000"/>
            <a:ext cx="5497195" cy="3708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pPr algn="ctr"/>
            <a:r>
              <a:rPr lang="en-US">
                <a:solidFill>
                  <a:schemeClr val="tx1"/>
                </a:solidFill>
              </a:rPr>
              <a:t>Faktor Dominan Kota Global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0" y="85090"/>
            <a:ext cx="8639175" cy="75374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Praktik Baik dan Pembelajaran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Transformasi Tata Kelola Pemerintahan Kota Global Dunia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85" y="1017270"/>
            <a:ext cx="8590280" cy="57581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33375" indent="-27622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33375" indent="-27622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London 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Inisiatif Ekonomi Digital dan Smart City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38480" indent="-23241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Smart London Plan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38480" indent="-23241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London Living Wage and Inclusive Growth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Sistem Transportasi Digital dan WiFi Gratis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8640" lvl="1" indent="-22098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TfL Contactless Payment System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48640" lvl="1" indent="-22098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LinkNYC WiFi Kiosks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London Datastore dan Citizen Assembly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59435" lvl="1" indent="-22161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London Datastore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59435" lvl="1" indent="-22161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Citizen Assembly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23520" lvl="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Living Wage dan Fairness Commission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59435" lvl="1" indent="-22161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Living Wage Initiatives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59435" lvl="1" indent="-22161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Fairness Commission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23520" lvl="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Pusat Keterampilan dan Pelatihan Vokasional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80720" lvl="1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London Skills for Londoners Program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80720" lvl="1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Digital Skills Training Initiatives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0" y="85090"/>
            <a:ext cx="8639175" cy="75374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Praktik Baik dan Pembelajaran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Transformasi Tata Kelola Pemerintahan Kota Global Dunia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85" y="1017270"/>
            <a:ext cx="8590280" cy="57581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33375" indent="-27622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33375" indent="-27622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New York 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Ketahanan Iklim dan Partisipasi Masyarakat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22935" lvl="1" indent="-23114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OneNYC 2050 – Keberlanjutan Jangka Panjang New York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22935" lvl="1" indent="-23114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Neighborhood Advisory Boards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Inovasi Data Terbuka dan Resiliency Hub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91185" lvl="1" indent="-26289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NYC Open Data Initiative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91185" lvl="1" indent="-26289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Resiliency Hub</a:t>
            </a:r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Akses untuk Semua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12140" lvl="1" indent="-26352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EquityNYC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12140" lvl="1" indent="-26352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Universal Design in Public Spaces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34315" lvl="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NYC Green Infrastructure Plan dan Pengelolaan Energi</a:t>
            </a:r>
            <a:endParaRPr lang="en-US" sz="2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91515" lvl="1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1795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Green Infrastructure Plan</a:t>
            </a:r>
            <a:endParaRPr lang="en-US" sz="1795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91515" lvl="1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1795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NYC Climate Mobilization Act</a:t>
            </a:r>
            <a:endParaRPr lang="en-US" sz="1795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800735" lvl="1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0" y="85090"/>
            <a:ext cx="8639175" cy="75374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Praktik Baik dan Pembelajaran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Transformasi Tata Kelola Pemerintahan Kota Global Dunia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85" y="1017270"/>
            <a:ext cx="8590280" cy="57581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33375" indent="-27622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33375" indent="-27622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Tokyo 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Kepemimpinan dalam Ketahanan dan Kesiapsiagaan Bencana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33730" lvl="1" indent="-27432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Disaster-Resilient Tokyo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22935" lvl="1" indent="-23114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Revitalisasi Lingkungan melalui Tokyo Green Plan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Kota Pintar dengan Fokus Ramah Lingkungan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12140" lvl="1" indent="-23241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Smart Energy and IoT Integration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12140" lvl="1" indent="-23241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Pengembangan Transportasi Tanpa Emisi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65430" lvl="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Kebijakan Penyelamatan Penyandang Disabilitas dan Lansia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22935" lvl="1" indent="-25400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Infrastruktur yang Mudah Diakses 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22935" lvl="1" indent="-25400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Bantuan dan Layanan untuk Warga Lansia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4635" lvl="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2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Pelatihan Keterampilan Kerja dan Kesiapan Industri</a:t>
            </a:r>
            <a:endParaRPr lang="en-US" sz="2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43890" lvl="1" indent="-26416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Tokyo Human Resource Development Program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43890" lvl="1" indent="-26416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Vocational Training for All Ages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54635" lvl="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r>
              <a:rPr lang="en-US"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Infrastruktur Cerdas untuk Efisiensi Energi dan Tata Kota Kompak</a:t>
            </a:r>
            <a:endParaRPr lang="en-US" sz="18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43890" lvl="1" indent="-26416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Pemaduan Smart Grid dan Energi Terbarukan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643890" lvl="1" indent="-264160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Tata 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Kota Kompak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dan Ruang Publik Efisien</a:t>
            </a: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0" y="85090"/>
            <a:ext cx="8639175" cy="75374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Praktik Baik dan Pembelajaran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Transformasi Tata Kelola Pemerintahan Kota Global Dunia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285" y="1017270"/>
            <a:ext cx="8590280" cy="57581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33375" indent="-27622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33375" indent="-27622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Pembelajaran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l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ü"/>
            </a:pP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Komitmen kuat pimpinan --&gt;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secara aktif turut serta dalam setiap kegiatan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l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ü"/>
            </a:pP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Transformasi terfokus --&gt;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kepemimpinan, teknologi, lingkungan, kapasitas sumber daya manusia, kolaborasi, infrastruktur, ekonomi kreatif.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l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ü"/>
            </a:pPr>
            <a:r>
              <a:rPr lang="en-US" sz="2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Branding </a:t>
            </a:r>
            <a:r>
              <a:rPr lang="en-US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yang jelas --&gt;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semua upaya transformasi mempunyai tema atau nama yang jelas menggambarkan tujuan yang ingin dicapai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l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ü"/>
            </a:pPr>
            <a:r>
              <a:rPr lang="en-US" sz="2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 one left behind --&gt; 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program untuk semua bahkan perhatian lebih diberikan pada  pada lansia, anak dan disabilitas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16230" indent="-258445" algn="just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Wingdings" panose="05000000000000000000" charset="0"/>
              <a:buChar char="ü"/>
            </a:pPr>
            <a:endParaRPr lang="en-US" sz="1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alphaModFix amt="54000"/>
          </a:blip>
          <a:stretch>
            <a:fillRect/>
          </a:stretch>
        </p:blipFill>
        <p:spPr>
          <a:xfrm>
            <a:off x="-3048000" y="-1647825"/>
            <a:ext cx="15240000" cy="101536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4DFF-C942-2F49-A773-0940D2EF143A}" type="datetime1">
              <a:rPr lang="en-ID" smtClean="0"/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2080-ACDA-45C4-A74F-EA97882F076A}" type="slidenum">
              <a:rPr lang="en-US" smtClean="0"/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01858" y="3088178"/>
            <a:ext cx="6687517" cy="10388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Contoh Agenda S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trategis</a:t>
            </a:r>
            <a:endParaRPr lang="en-US" sz="2800" dirty="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Belajar dari Jakarta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041400"/>
          </a:xfrm>
          <a:solidFill>
            <a:srgbClr val="CCFFCC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en-US" sz="2400" dirty="0"/>
              <a:t>Agenda </a:t>
            </a:r>
            <a:r>
              <a:rPr lang="en-US" sz="2400" dirty="0" err="1"/>
              <a:t>Strategis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Tata </a:t>
            </a:r>
            <a:r>
              <a:rPr lang="en-US" sz="2400" dirty="0" err="1"/>
              <a:t>Kelola</a:t>
            </a:r>
            <a:r>
              <a:rPr lang="en-US" sz="2400" dirty="0"/>
              <a:t> </a:t>
            </a:r>
            <a:r>
              <a:rPr lang="en-US" sz="2400" dirty="0" err="1">
                <a:ea typeface="+mj-ea"/>
                <a:cs typeface="+mj-cs"/>
              </a:rPr>
              <a:t>Kolaborasi</a:t>
            </a:r>
            <a:endParaRPr lang="en-US" sz="2400" dirty="0">
              <a:ea typeface="+mj-ea"/>
              <a:cs typeface="+mj-cs"/>
            </a:endParaRPr>
          </a:p>
        </p:txBody>
      </p:sp>
      <p:sp>
        <p:nvSpPr>
          <p:cNvPr id="4403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8E7B550-EBE8-4A71-AED0-3312EC1FECAC}" type="datetime1">
              <a:rPr lang="en-ID" altLang="en-US"/>
            </a:fld>
            <a:endParaRPr lang="en-US" altLang="en-US"/>
          </a:p>
        </p:txBody>
      </p:sp>
      <p:grpSp>
        <p:nvGrpSpPr>
          <p:cNvPr id="44037" name="Group 6"/>
          <p:cNvGrpSpPr/>
          <p:nvPr/>
        </p:nvGrpSpPr>
        <p:grpSpPr bwMode="auto">
          <a:xfrm>
            <a:off x="228600" y="1752600"/>
            <a:ext cx="8607425" cy="4620895"/>
            <a:chOff x="115019" y="1524000"/>
            <a:chExt cx="9829800" cy="4849085"/>
          </a:xfrm>
        </p:grpSpPr>
        <p:grpSp>
          <p:nvGrpSpPr>
            <p:cNvPr id="44038" name="Group 26"/>
            <p:cNvGrpSpPr/>
            <p:nvPr/>
          </p:nvGrpSpPr>
          <p:grpSpPr bwMode="auto">
            <a:xfrm>
              <a:off x="115019" y="1524000"/>
              <a:ext cx="9829800" cy="4849085"/>
              <a:chOff x="729292" y="989076"/>
              <a:chExt cx="10966340" cy="5849024"/>
            </a:xfrm>
          </p:grpSpPr>
          <p:sp>
            <p:nvSpPr>
              <p:cNvPr id="28" name="Google Shape;554;p25"/>
              <p:cNvSpPr txBox="1"/>
              <p:nvPr/>
            </p:nvSpPr>
            <p:spPr>
              <a:xfrm>
                <a:off x="6926427" y="1127727"/>
                <a:ext cx="4769205" cy="88816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lIns="0" tIns="8180" rIns="0" bIns="0"/>
              <a:lstStyle>
                <a:lvl1pPr marL="825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01000"/>
                  </a:lnSpc>
                </a:pPr>
                <a:r>
                  <a:rPr lang="en-ID" altLang="en-US" sz="1600" b="1">
                    <a:solidFill>
                      <a:srgbClr val="C00000"/>
                    </a:solidFill>
                    <a:latin typeface="Carme"/>
                    <a:ea typeface="Carme"/>
                    <a:cs typeface="Carme"/>
                    <a:sym typeface="Carme"/>
                  </a:rPr>
                  <a:t>Pemerintah sebagai Kolaborator. </a:t>
                </a:r>
                <a:endParaRPr lang="en-ID" altLang="en-US" sz="1600" b="1">
                  <a:solidFill>
                    <a:srgbClr val="C00000"/>
                  </a:solidFill>
                  <a:latin typeface="Carme"/>
                  <a:ea typeface="Carme"/>
                  <a:cs typeface="Carme"/>
                  <a:sym typeface="Carme"/>
                </a:endParaRPr>
              </a:p>
              <a:p>
                <a:pPr>
                  <a:lnSpc>
                    <a:spcPct val="101000"/>
                  </a:lnSpc>
                </a:pPr>
                <a:r>
                  <a:rPr lang="en-ID" altLang="en-US" sz="1600" b="1">
                    <a:solidFill>
                      <a:srgbClr val="C00000"/>
                    </a:solidFill>
                    <a:latin typeface="Carme"/>
                    <a:ea typeface="Carme"/>
                    <a:cs typeface="Carme"/>
                    <a:sym typeface="Carme"/>
                  </a:rPr>
                  <a:t>iMasyarakat sebagai penyusun</a:t>
                </a:r>
                <a:r>
                  <a:rPr lang="en-ID" altLang="en-US" sz="1600" b="1">
                    <a:solidFill>
                      <a:srgbClr val="C00000"/>
                    </a:solidFill>
                    <a:latin typeface="Carme"/>
                    <a:ea typeface="Carme"/>
                    <a:cs typeface="Carme"/>
                    <a:sym typeface="Carme"/>
                  </a:rPr>
                  <a:t> (co-creators).</a:t>
                </a:r>
                <a:endParaRPr lang="en-ID" altLang="en-US" sz="1600" b="1">
                  <a:solidFill>
                    <a:srgbClr val="C00000"/>
                  </a:solidFill>
                  <a:latin typeface="Carme"/>
                  <a:ea typeface="Carme"/>
                  <a:cs typeface="Carme"/>
                  <a:sym typeface="Carme"/>
                </a:endParaRPr>
              </a:p>
            </p:txBody>
          </p:sp>
          <p:sp>
            <p:nvSpPr>
              <p:cNvPr id="44043" name="Google Shape;555;p25"/>
              <p:cNvSpPr txBox="1">
                <a:spLocks noChangeArrowheads="1"/>
              </p:cNvSpPr>
              <p:nvPr/>
            </p:nvSpPr>
            <p:spPr bwMode="auto">
              <a:xfrm>
                <a:off x="2579289" y="3099590"/>
                <a:ext cx="2761545" cy="1150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8621" rIns="0" bIns="0"/>
              <a:lstStyle>
                <a:lvl1pPr marL="825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13000"/>
                  </a:lnSpc>
                </a:pPr>
                <a:r>
                  <a:rPr lang="en-ID" altLang="en-US" sz="2000" b="1">
                    <a:solidFill>
                      <a:srgbClr val="E46C0A"/>
                    </a:solidFill>
                    <a:cs typeface="Arial" panose="020B0604020202020204" pitchFamily="34" charset="0"/>
                    <a:sym typeface="Arial" panose="020B0604020202020204" pitchFamily="34" charset="0"/>
                  </a:rPr>
                  <a:t>Empat Tingkatan</a:t>
                </a:r>
                <a:endParaRPr lang="en-ID" altLang="en-US" sz="2000" b="1"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>
                  <a:lnSpc>
                    <a:spcPct val="113000"/>
                  </a:lnSpc>
                </a:pPr>
                <a:r>
                  <a:rPr lang="en-ID" altLang="en-US" sz="2000" b="1">
                    <a:cs typeface="Arial" panose="020B0604020202020204" pitchFamily="34" charset="0"/>
                    <a:sym typeface="Arial" panose="020B0604020202020204" pitchFamily="34" charset="0"/>
                  </a:rPr>
                  <a:t>Evolusi Kota</a:t>
                </a:r>
                <a:endParaRPr lang="en-US" altLang="en-US" sz="2000"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Google Shape;556;p25"/>
              <p:cNvSpPr txBox="1"/>
              <p:nvPr/>
            </p:nvSpPr>
            <p:spPr>
              <a:xfrm>
                <a:off x="6926427" y="5447982"/>
                <a:ext cx="4769205" cy="56464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lIns="0" tIns="8180" rIns="0" bIns="0"/>
              <a:lstStyle>
                <a:lvl1pPr marL="825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01000"/>
                  </a:lnSpc>
                </a:pPr>
                <a:r>
                  <a:rPr lang="en-ID" altLang="en-US" sz="1600">
                    <a:latin typeface="Carme"/>
                    <a:ea typeface="Carme"/>
                    <a:cs typeface="Carme"/>
                    <a:sym typeface="Carme"/>
                  </a:rPr>
                  <a:t>Pemerintah sebagai </a:t>
                </a:r>
                <a:r>
                  <a:rPr lang="en-ID" altLang="en-US" sz="1600" b="1">
                    <a:latin typeface="Carme"/>
                    <a:ea typeface="Carme"/>
                    <a:cs typeface="Carme"/>
                    <a:sym typeface="Carme"/>
                  </a:rPr>
                  <a:t>administrator</a:t>
                </a:r>
                <a:endParaRPr lang="en-ID" altLang="en-US" sz="1600" b="1">
                  <a:latin typeface="Carme"/>
                  <a:ea typeface="Carme"/>
                  <a:cs typeface="Carme"/>
                  <a:sym typeface="Carme"/>
                </a:endParaRPr>
              </a:p>
              <a:p>
                <a:pPr>
                  <a:lnSpc>
                    <a:spcPct val="101000"/>
                  </a:lnSpc>
                </a:pPr>
                <a:r>
                  <a:rPr lang="en-ID" altLang="en-US" sz="1600">
                    <a:latin typeface="Carme"/>
                    <a:ea typeface="Carme"/>
                    <a:cs typeface="Carme"/>
                    <a:sym typeface="Carme"/>
                  </a:rPr>
                  <a:t>Masyarakat sebagai </a:t>
                </a:r>
                <a:r>
                  <a:rPr lang="en-ID" altLang="en-US" sz="1600" b="1">
                    <a:latin typeface="Carme"/>
                    <a:ea typeface="Carme"/>
                    <a:cs typeface="Carme"/>
                    <a:sym typeface="Carme"/>
                  </a:rPr>
                  <a:t>penduduk</a:t>
                </a:r>
                <a:endParaRPr lang="en-US" altLang="en-US" sz="1600" b="1">
                  <a:latin typeface="Carme"/>
                  <a:ea typeface="Carme"/>
                  <a:cs typeface="Carme"/>
                  <a:sym typeface="Carme"/>
                </a:endParaRPr>
              </a:p>
            </p:txBody>
          </p:sp>
          <p:sp>
            <p:nvSpPr>
              <p:cNvPr id="31" name="Google Shape;557;p25"/>
              <p:cNvSpPr txBox="1"/>
              <p:nvPr/>
            </p:nvSpPr>
            <p:spPr>
              <a:xfrm>
                <a:off x="6926427" y="3985124"/>
                <a:ext cx="4769205" cy="56464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lIns="0" tIns="8180" rIns="0" bIns="0"/>
              <a:lstStyle>
                <a:lvl1pPr marL="825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01000"/>
                  </a:lnSpc>
                </a:pPr>
                <a:r>
                  <a:rPr lang="en-ID" altLang="en-US" sz="1600">
                    <a:latin typeface="Carme"/>
                    <a:ea typeface="Carme"/>
                    <a:cs typeface="Carme"/>
                    <a:sym typeface="Carme"/>
                  </a:rPr>
                  <a:t>Pemerintah sebagai </a:t>
                </a:r>
                <a:r>
                  <a:rPr lang="en-ID" altLang="en-US" sz="1600" b="1">
                    <a:latin typeface="Carme"/>
                    <a:ea typeface="Carme"/>
                    <a:cs typeface="Carme"/>
                    <a:sym typeface="Carme"/>
                  </a:rPr>
                  <a:t>penyedia layanan</a:t>
                </a:r>
                <a:r>
                  <a:rPr lang="en-ID" altLang="en-US" sz="1600">
                    <a:latin typeface="Carme"/>
                    <a:ea typeface="Carme"/>
                    <a:cs typeface="Carme"/>
                    <a:sym typeface="Carme"/>
                  </a:rPr>
                  <a:t>. Masyarakat sebagai </a:t>
                </a:r>
                <a:r>
                  <a:rPr lang="en-ID" altLang="en-US" sz="1600" b="1">
                    <a:latin typeface="Carme"/>
                    <a:ea typeface="Carme"/>
                    <a:cs typeface="Carme"/>
                    <a:sym typeface="Carme"/>
                  </a:rPr>
                  <a:t>konsumen</a:t>
                </a:r>
                <a:endParaRPr lang="en-US" altLang="en-US" sz="1600" b="1">
                  <a:latin typeface="Carme"/>
                  <a:ea typeface="Carme"/>
                  <a:cs typeface="Carme"/>
                  <a:sym typeface="Carme"/>
                </a:endParaRPr>
              </a:p>
            </p:txBody>
          </p:sp>
          <p:sp>
            <p:nvSpPr>
              <p:cNvPr id="32" name="Google Shape;558;p25"/>
              <p:cNvSpPr txBox="1"/>
              <p:nvPr/>
            </p:nvSpPr>
            <p:spPr>
              <a:xfrm>
                <a:off x="6926427" y="2562454"/>
                <a:ext cx="4769205" cy="564647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lIns="0" tIns="8180" rIns="0" bIns="0"/>
              <a:lstStyle>
                <a:lvl1pPr marL="825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01000"/>
                  </a:lnSpc>
                </a:pPr>
                <a:r>
                  <a:rPr lang="en-ID" altLang="en-US" sz="1600">
                    <a:latin typeface="Carme"/>
                    <a:ea typeface="Carme"/>
                    <a:cs typeface="Carme"/>
                    <a:sym typeface="Carme"/>
                  </a:rPr>
                  <a:t>Pemerintah sebagai </a:t>
                </a:r>
                <a:r>
                  <a:rPr lang="en-ID" altLang="en-US" sz="1600" b="1">
                    <a:latin typeface="Carme"/>
                    <a:ea typeface="Carme"/>
                    <a:cs typeface="Carme"/>
                    <a:sym typeface="Carme"/>
                  </a:rPr>
                  <a:t>fasilitator.</a:t>
                </a:r>
                <a:r>
                  <a:rPr lang="en-ID" altLang="en-US" sz="1600">
                    <a:latin typeface="Carme"/>
                    <a:ea typeface="Carme"/>
                    <a:cs typeface="Carme"/>
                    <a:sym typeface="Carme"/>
                  </a:rPr>
                  <a:t> </a:t>
                </a:r>
                <a:endParaRPr lang="en-ID" altLang="en-US" sz="1600">
                  <a:latin typeface="Carme"/>
                  <a:ea typeface="Carme"/>
                  <a:cs typeface="Carme"/>
                  <a:sym typeface="Carme"/>
                </a:endParaRPr>
              </a:p>
              <a:p>
                <a:pPr>
                  <a:lnSpc>
                    <a:spcPct val="101000"/>
                  </a:lnSpc>
                </a:pPr>
                <a:r>
                  <a:rPr lang="en-ID" altLang="en-US" sz="1600">
                    <a:latin typeface="Carme"/>
                    <a:ea typeface="Carme"/>
                    <a:cs typeface="Carme"/>
                    <a:sym typeface="Carme"/>
                  </a:rPr>
                  <a:t>Masyarakat sebagai </a:t>
                </a:r>
                <a:r>
                  <a:rPr lang="en-ID" altLang="en-US" sz="1600" b="1">
                    <a:latin typeface="Carme"/>
                    <a:ea typeface="Carme"/>
                    <a:cs typeface="Carme"/>
                    <a:sym typeface="Carme"/>
                  </a:rPr>
                  <a:t>peserta</a:t>
                </a:r>
                <a:endParaRPr lang="en-US" altLang="en-US" sz="1600" b="1">
                  <a:latin typeface="Carme"/>
                  <a:ea typeface="Carme"/>
                  <a:cs typeface="Carme"/>
                  <a:sym typeface="Carme"/>
                </a:endParaRPr>
              </a:p>
            </p:txBody>
          </p:sp>
          <p:sp>
            <p:nvSpPr>
              <p:cNvPr id="44047" name="Google Shape;559;p25"/>
              <p:cNvSpPr/>
              <p:nvPr/>
            </p:nvSpPr>
            <p:spPr bwMode="auto">
              <a:xfrm>
                <a:off x="6073771" y="1028789"/>
                <a:ext cx="194420" cy="5141767"/>
              </a:xfrm>
              <a:custGeom>
                <a:avLst/>
                <a:gdLst>
                  <a:gd name="T0" fmla="*/ 320524 w 320675"/>
                  <a:gd name="T1" fmla="*/ 8479155 h 8479155"/>
                  <a:gd name="T2" fmla="*/ 0 w 320675"/>
                  <a:gd name="T3" fmla="*/ 8479155 h 8479155"/>
                  <a:gd name="T4" fmla="*/ 0 w 320675"/>
                  <a:gd name="T5" fmla="*/ 0 h 8479155"/>
                  <a:gd name="T6" fmla="*/ 320524 w 320675"/>
                  <a:gd name="T7" fmla="*/ 0 h 8479155"/>
                  <a:gd name="T8" fmla="*/ 320524 w 320675"/>
                  <a:gd name="T9" fmla="*/ 8479155 h 8479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675" h="8479155" extrusionOk="0">
                    <a:moveTo>
                      <a:pt x="320524" y="8479155"/>
                    </a:moveTo>
                    <a:lnTo>
                      <a:pt x="0" y="8479155"/>
                    </a:lnTo>
                    <a:lnTo>
                      <a:pt x="0" y="0"/>
                    </a:lnTo>
                    <a:lnTo>
                      <a:pt x="320524" y="0"/>
                    </a:lnTo>
                    <a:lnTo>
                      <a:pt x="320524" y="8479155"/>
                    </a:lnTo>
                    <a:close/>
                  </a:path>
                </a:pathLst>
              </a:custGeom>
              <a:solidFill>
                <a:srgbClr val="FACE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4048" name="Google Shape;560;p25"/>
              <p:cNvSpPr/>
              <p:nvPr/>
            </p:nvSpPr>
            <p:spPr bwMode="auto">
              <a:xfrm>
                <a:off x="5726567" y="989076"/>
                <a:ext cx="888944" cy="889115"/>
              </a:xfrm>
              <a:custGeom>
                <a:avLst/>
                <a:gdLst>
                  <a:gd name="T0" fmla="*/ 684740 w 1466215"/>
                  <a:gd name="T1" fmla="*/ 1558 h 1466214"/>
                  <a:gd name="T2" fmla="*/ 590953 w 1466215"/>
                  <a:gd name="T3" fmla="*/ 13740 h 1466214"/>
                  <a:gd name="T4" fmla="*/ 501268 w 1466215"/>
                  <a:gd name="T5" fmla="*/ 37364 h 1466214"/>
                  <a:gd name="T6" fmla="*/ 416458 w 1466215"/>
                  <a:gd name="T7" fmla="*/ 71657 h 1466214"/>
                  <a:gd name="T8" fmla="*/ 337295 w 1466215"/>
                  <a:gd name="T9" fmla="*/ 115846 h 1466214"/>
                  <a:gd name="T10" fmla="*/ 264551 w 1466215"/>
                  <a:gd name="T11" fmla="*/ 169158 h 1466214"/>
                  <a:gd name="T12" fmla="*/ 199000 w 1466215"/>
                  <a:gd name="T13" fmla="*/ 230822 h 1466214"/>
                  <a:gd name="T14" fmla="*/ 141413 w 1466215"/>
                  <a:gd name="T15" fmla="*/ 300065 h 1466214"/>
                  <a:gd name="T16" fmla="*/ 92565 w 1466215"/>
                  <a:gd name="T17" fmla="*/ 376114 h 1466214"/>
                  <a:gd name="T18" fmla="*/ 53226 w 1466215"/>
                  <a:gd name="T19" fmla="*/ 458197 h 1466214"/>
                  <a:gd name="T20" fmla="*/ 24171 w 1466215"/>
                  <a:gd name="T21" fmla="*/ 545540 h 1466214"/>
                  <a:gd name="T22" fmla="*/ 6171 w 1466215"/>
                  <a:gd name="T23" fmla="*/ 637372 h 1466214"/>
                  <a:gd name="T24" fmla="*/ 0 w 1466215"/>
                  <a:gd name="T25" fmla="*/ 732920 h 1466214"/>
                  <a:gd name="T26" fmla="*/ 6171 w 1466215"/>
                  <a:gd name="T27" fmla="*/ 828467 h 1466214"/>
                  <a:gd name="T28" fmla="*/ 24171 w 1466215"/>
                  <a:gd name="T29" fmla="*/ 920300 h 1466214"/>
                  <a:gd name="T30" fmla="*/ 53226 w 1466215"/>
                  <a:gd name="T31" fmla="*/ 1007644 h 1466214"/>
                  <a:gd name="T32" fmla="*/ 92565 w 1466215"/>
                  <a:gd name="T33" fmla="*/ 1089728 h 1466214"/>
                  <a:gd name="T34" fmla="*/ 141413 w 1466215"/>
                  <a:gd name="T35" fmla="*/ 1165778 h 1466214"/>
                  <a:gd name="T36" fmla="*/ 199000 w 1466215"/>
                  <a:gd name="T37" fmla="*/ 1235022 h 1466214"/>
                  <a:gd name="T38" fmla="*/ 264551 w 1466215"/>
                  <a:gd name="T39" fmla="*/ 1296687 h 1466214"/>
                  <a:gd name="T40" fmla="*/ 337295 w 1466215"/>
                  <a:gd name="T41" fmla="*/ 1350001 h 1466214"/>
                  <a:gd name="T42" fmla="*/ 416458 w 1466215"/>
                  <a:gd name="T43" fmla="*/ 1394191 h 1466214"/>
                  <a:gd name="T44" fmla="*/ 501268 w 1466215"/>
                  <a:gd name="T45" fmla="*/ 1428485 h 1466214"/>
                  <a:gd name="T46" fmla="*/ 590953 w 1466215"/>
                  <a:gd name="T47" fmla="*/ 1452109 h 1466214"/>
                  <a:gd name="T48" fmla="*/ 684740 w 1466215"/>
                  <a:gd name="T49" fmla="*/ 1464291 h 1466214"/>
                  <a:gd name="T50" fmla="*/ 781120 w 1466215"/>
                  <a:gd name="T51" fmla="*/ 1464291 h 1466214"/>
                  <a:gd name="T52" fmla="*/ 874907 w 1466215"/>
                  <a:gd name="T53" fmla="*/ 1452109 h 1466214"/>
                  <a:gd name="T54" fmla="*/ 964592 w 1466215"/>
                  <a:gd name="T55" fmla="*/ 1428485 h 1466214"/>
                  <a:gd name="T56" fmla="*/ 1049402 w 1466215"/>
                  <a:gd name="T57" fmla="*/ 1394191 h 1466214"/>
                  <a:gd name="T58" fmla="*/ 1128566 w 1466215"/>
                  <a:gd name="T59" fmla="*/ 1350001 h 1466214"/>
                  <a:gd name="T60" fmla="*/ 1201309 w 1466215"/>
                  <a:gd name="T61" fmla="*/ 1296687 h 1466214"/>
                  <a:gd name="T62" fmla="*/ 1266860 w 1466215"/>
                  <a:gd name="T63" fmla="*/ 1235022 h 1466214"/>
                  <a:gd name="T64" fmla="*/ 1324447 w 1466215"/>
                  <a:gd name="T65" fmla="*/ 1165778 h 1466214"/>
                  <a:gd name="T66" fmla="*/ 1373295 w 1466215"/>
                  <a:gd name="T67" fmla="*/ 1089728 h 1466214"/>
                  <a:gd name="T68" fmla="*/ 1412634 w 1466215"/>
                  <a:gd name="T69" fmla="*/ 1007644 h 1466214"/>
                  <a:gd name="T70" fmla="*/ 1441689 w 1466215"/>
                  <a:gd name="T71" fmla="*/ 920300 h 1466214"/>
                  <a:gd name="T72" fmla="*/ 1459689 w 1466215"/>
                  <a:gd name="T73" fmla="*/ 828467 h 1466214"/>
                  <a:gd name="T74" fmla="*/ 1465861 w 1466215"/>
                  <a:gd name="T75" fmla="*/ 732920 h 1466214"/>
                  <a:gd name="T76" fmla="*/ 1459689 w 1466215"/>
                  <a:gd name="T77" fmla="*/ 637372 h 1466214"/>
                  <a:gd name="T78" fmla="*/ 1441689 w 1466215"/>
                  <a:gd name="T79" fmla="*/ 545540 h 1466214"/>
                  <a:gd name="T80" fmla="*/ 1412634 w 1466215"/>
                  <a:gd name="T81" fmla="*/ 458197 h 1466214"/>
                  <a:gd name="T82" fmla="*/ 1373295 w 1466215"/>
                  <a:gd name="T83" fmla="*/ 376114 h 1466214"/>
                  <a:gd name="T84" fmla="*/ 1324447 w 1466215"/>
                  <a:gd name="T85" fmla="*/ 300065 h 1466214"/>
                  <a:gd name="T86" fmla="*/ 1266860 w 1466215"/>
                  <a:gd name="T87" fmla="*/ 230822 h 1466214"/>
                  <a:gd name="T88" fmla="*/ 1201309 w 1466215"/>
                  <a:gd name="T89" fmla="*/ 169158 h 1466214"/>
                  <a:gd name="T90" fmla="*/ 1128566 w 1466215"/>
                  <a:gd name="T91" fmla="*/ 115846 h 1466214"/>
                  <a:gd name="T92" fmla="*/ 1049402 w 1466215"/>
                  <a:gd name="T93" fmla="*/ 71657 h 1466214"/>
                  <a:gd name="T94" fmla="*/ 964592 w 1466215"/>
                  <a:gd name="T95" fmla="*/ 37364 h 1466214"/>
                  <a:gd name="T96" fmla="*/ 874907 w 1466215"/>
                  <a:gd name="T97" fmla="*/ 13740 h 1466214"/>
                  <a:gd name="T98" fmla="*/ 781120 w 1466215"/>
                  <a:gd name="T99" fmla="*/ 1558 h 1466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66215" h="1466214" extrusionOk="0">
                    <a:moveTo>
                      <a:pt x="732930" y="0"/>
                    </a:moveTo>
                    <a:lnTo>
                      <a:pt x="684740" y="1558"/>
                    </a:lnTo>
                    <a:lnTo>
                      <a:pt x="637382" y="6171"/>
                    </a:lnTo>
                    <a:lnTo>
                      <a:pt x="590953" y="13740"/>
                    </a:lnTo>
                    <a:lnTo>
                      <a:pt x="545550" y="24170"/>
                    </a:lnTo>
                    <a:lnTo>
                      <a:pt x="501268" y="37364"/>
                    </a:lnTo>
                    <a:lnTo>
                      <a:pt x="458206" y="53225"/>
                    </a:lnTo>
                    <a:lnTo>
                      <a:pt x="416458" y="71657"/>
                    </a:lnTo>
                    <a:lnTo>
                      <a:pt x="376122" y="92562"/>
                    </a:lnTo>
                    <a:lnTo>
                      <a:pt x="337295" y="115846"/>
                    </a:lnTo>
                    <a:lnTo>
                      <a:pt x="300072" y="141410"/>
                    </a:lnTo>
                    <a:lnTo>
                      <a:pt x="264551" y="169158"/>
                    </a:lnTo>
                    <a:lnTo>
                      <a:pt x="230828" y="198995"/>
                    </a:lnTo>
                    <a:lnTo>
                      <a:pt x="199000" y="230822"/>
                    </a:lnTo>
                    <a:lnTo>
                      <a:pt x="169163" y="264545"/>
                    </a:lnTo>
                    <a:lnTo>
                      <a:pt x="141413" y="300065"/>
                    </a:lnTo>
                    <a:lnTo>
                      <a:pt x="115849" y="337287"/>
                    </a:lnTo>
                    <a:lnTo>
                      <a:pt x="92565" y="376114"/>
                    </a:lnTo>
                    <a:lnTo>
                      <a:pt x="71659" y="416450"/>
                    </a:lnTo>
                    <a:lnTo>
                      <a:pt x="53226" y="458197"/>
                    </a:lnTo>
                    <a:lnTo>
                      <a:pt x="37365" y="501259"/>
                    </a:lnTo>
                    <a:lnTo>
                      <a:pt x="24171" y="545540"/>
                    </a:lnTo>
                    <a:lnTo>
                      <a:pt x="13741" y="590943"/>
                    </a:lnTo>
                    <a:lnTo>
                      <a:pt x="6171" y="637372"/>
                    </a:lnTo>
                    <a:lnTo>
                      <a:pt x="1559" y="684730"/>
                    </a:lnTo>
                    <a:lnTo>
                      <a:pt x="0" y="732920"/>
                    </a:lnTo>
                    <a:lnTo>
                      <a:pt x="1559" y="781110"/>
                    </a:lnTo>
                    <a:lnTo>
                      <a:pt x="6171" y="828467"/>
                    </a:lnTo>
                    <a:lnTo>
                      <a:pt x="13741" y="874896"/>
                    </a:lnTo>
                    <a:lnTo>
                      <a:pt x="24171" y="920300"/>
                    </a:lnTo>
                    <a:lnTo>
                      <a:pt x="37365" y="964581"/>
                    </a:lnTo>
                    <a:lnTo>
                      <a:pt x="53226" y="1007644"/>
                    </a:lnTo>
                    <a:lnTo>
                      <a:pt x="71659" y="1049392"/>
                    </a:lnTo>
                    <a:lnTo>
                      <a:pt x="92565" y="1089728"/>
                    </a:lnTo>
                    <a:lnTo>
                      <a:pt x="115849" y="1128555"/>
                    </a:lnTo>
                    <a:lnTo>
                      <a:pt x="141413" y="1165778"/>
                    </a:lnTo>
                    <a:lnTo>
                      <a:pt x="169163" y="1201299"/>
                    </a:lnTo>
                    <a:lnTo>
                      <a:pt x="199000" y="1235022"/>
                    </a:lnTo>
                    <a:lnTo>
                      <a:pt x="230828" y="1266850"/>
                    </a:lnTo>
                    <a:lnTo>
                      <a:pt x="264551" y="1296687"/>
                    </a:lnTo>
                    <a:lnTo>
                      <a:pt x="300072" y="1324436"/>
                    </a:lnTo>
                    <a:lnTo>
                      <a:pt x="337295" y="1350001"/>
                    </a:lnTo>
                    <a:lnTo>
                      <a:pt x="376122" y="1373285"/>
                    </a:lnTo>
                    <a:lnTo>
                      <a:pt x="416458" y="1394191"/>
                    </a:lnTo>
                    <a:lnTo>
                      <a:pt x="458206" y="1412623"/>
                    </a:lnTo>
                    <a:lnTo>
                      <a:pt x="501268" y="1428485"/>
                    </a:lnTo>
                    <a:lnTo>
                      <a:pt x="545550" y="1441679"/>
                    </a:lnTo>
                    <a:lnTo>
                      <a:pt x="590953" y="1452109"/>
                    </a:lnTo>
                    <a:lnTo>
                      <a:pt x="637382" y="1459679"/>
                    </a:lnTo>
                    <a:lnTo>
                      <a:pt x="684740" y="1464291"/>
                    </a:lnTo>
                    <a:lnTo>
                      <a:pt x="732930" y="1465850"/>
                    </a:lnTo>
                    <a:lnTo>
                      <a:pt x="781120" y="1464291"/>
                    </a:lnTo>
                    <a:lnTo>
                      <a:pt x="828478" y="1459679"/>
                    </a:lnTo>
                    <a:lnTo>
                      <a:pt x="874907" y="1452109"/>
                    </a:lnTo>
                    <a:lnTo>
                      <a:pt x="920310" y="1441679"/>
                    </a:lnTo>
                    <a:lnTo>
                      <a:pt x="964592" y="1428485"/>
                    </a:lnTo>
                    <a:lnTo>
                      <a:pt x="1007655" y="1412623"/>
                    </a:lnTo>
                    <a:lnTo>
                      <a:pt x="1049402" y="1394191"/>
                    </a:lnTo>
                    <a:lnTo>
                      <a:pt x="1089738" y="1373285"/>
                    </a:lnTo>
                    <a:lnTo>
                      <a:pt x="1128566" y="1350001"/>
                    </a:lnTo>
                    <a:lnTo>
                      <a:pt x="1165788" y="1324436"/>
                    </a:lnTo>
                    <a:lnTo>
                      <a:pt x="1201309" y="1296687"/>
                    </a:lnTo>
                    <a:lnTo>
                      <a:pt x="1235032" y="1266850"/>
                    </a:lnTo>
                    <a:lnTo>
                      <a:pt x="1266860" y="1235022"/>
                    </a:lnTo>
                    <a:lnTo>
                      <a:pt x="1296697" y="1201299"/>
                    </a:lnTo>
                    <a:lnTo>
                      <a:pt x="1324447" y="1165778"/>
                    </a:lnTo>
                    <a:lnTo>
                      <a:pt x="1350012" y="1128555"/>
                    </a:lnTo>
                    <a:lnTo>
                      <a:pt x="1373295" y="1089728"/>
                    </a:lnTo>
                    <a:lnTo>
                      <a:pt x="1394202" y="1049392"/>
                    </a:lnTo>
                    <a:lnTo>
                      <a:pt x="1412634" y="1007644"/>
                    </a:lnTo>
                    <a:lnTo>
                      <a:pt x="1428495" y="964581"/>
                    </a:lnTo>
                    <a:lnTo>
                      <a:pt x="1441689" y="920300"/>
                    </a:lnTo>
                    <a:lnTo>
                      <a:pt x="1452119" y="874896"/>
                    </a:lnTo>
                    <a:lnTo>
                      <a:pt x="1459689" y="828467"/>
                    </a:lnTo>
                    <a:lnTo>
                      <a:pt x="1464302" y="781110"/>
                    </a:lnTo>
                    <a:lnTo>
                      <a:pt x="1465861" y="732920"/>
                    </a:lnTo>
                    <a:lnTo>
                      <a:pt x="1464302" y="684730"/>
                    </a:lnTo>
                    <a:lnTo>
                      <a:pt x="1459689" y="637372"/>
                    </a:lnTo>
                    <a:lnTo>
                      <a:pt x="1452119" y="590943"/>
                    </a:lnTo>
                    <a:lnTo>
                      <a:pt x="1441689" y="545540"/>
                    </a:lnTo>
                    <a:lnTo>
                      <a:pt x="1428495" y="501259"/>
                    </a:lnTo>
                    <a:lnTo>
                      <a:pt x="1412634" y="458197"/>
                    </a:lnTo>
                    <a:lnTo>
                      <a:pt x="1394202" y="416450"/>
                    </a:lnTo>
                    <a:lnTo>
                      <a:pt x="1373295" y="376114"/>
                    </a:lnTo>
                    <a:lnTo>
                      <a:pt x="1350012" y="337287"/>
                    </a:lnTo>
                    <a:lnTo>
                      <a:pt x="1324447" y="300065"/>
                    </a:lnTo>
                    <a:lnTo>
                      <a:pt x="1296697" y="264545"/>
                    </a:lnTo>
                    <a:lnTo>
                      <a:pt x="1266860" y="230822"/>
                    </a:lnTo>
                    <a:lnTo>
                      <a:pt x="1235032" y="198995"/>
                    </a:lnTo>
                    <a:lnTo>
                      <a:pt x="1201309" y="169158"/>
                    </a:lnTo>
                    <a:lnTo>
                      <a:pt x="1165788" y="141410"/>
                    </a:lnTo>
                    <a:lnTo>
                      <a:pt x="1128566" y="115846"/>
                    </a:lnTo>
                    <a:lnTo>
                      <a:pt x="1089738" y="92562"/>
                    </a:lnTo>
                    <a:lnTo>
                      <a:pt x="1049402" y="71657"/>
                    </a:lnTo>
                    <a:lnTo>
                      <a:pt x="1007655" y="53225"/>
                    </a:lnTo>
                    <a:lnTo>
                      <a:pt x="964592" y="37364"/>
                    </a:lnTo>
                    <a:lnTo>
                      <a:pt x="920310" y="24170"/>
                    </a:lnTo>
                    <a:lnTo>
                      <a:pt x="874907" y="13740"/>
                    </a:lnTo>
                    <a:lnTo>
                      <a:pt x="828478" y="6171"/>
                    </a:lnTo>
                    <a:lnTo>
                      <a:pt x="781120" y="1558"/>
                    </a:lnTo>
                    <a:lnTo>
                      <a:pt x="732930" y="0"/>
                    </a:lnTo>
                    <a:close/>
                  </a:path>
                </a:pathLst>
              </a:custGeom>
              <a:solidFill>
                <a:srgbClr val="102F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4049" name="Google Shape;562;p25"/>
              <p:cNvSpPr/>
              <p:nvPr/>
            </p:nvSpPr>
            <p:spPr bwMode="auto">
              <a:xfrm>
                <a:off x="5726567" y="5309794"/>
                <a:ext cx="888944" cy="889115"/>
              </a:xfrm>
              <a:custGeom>
                <a:avLst/>
                <a:gdLst>
                  <a:gd name="T0" fmla="*/ 684740 w 1466215"/>
                  <a:gd name="T1" fmla="*/ 1558 h 1466215"/>
                  <a:gd name="T2" fmla="*/ 590953 w 1466215"/>
                  <a:gd name="T3" fmla="*/ 13740 h 1466215"/>
                  <a:gd name="T4" fmla="*/ 501268 w 1466215"/>
                  <a:gd name="T5" fmla="*/ 37364 h 1466215"/>
                  <a:gd name="T6" fmla="*/ 416458 w 1466215"/>
                  <a:gd name="T7" fmla="*/ 71657 h 1466215"/>
                  <a:gd name="T8" fmla="*/ 337295 w 1466215"/>
                  <a:gd name="T9" fmla="*/ 115846 h 1466215"/>
                  <a:gd name="T10" fmla="*/ 264551 w 1466215"/>
                  <a:gd name="T11" fmla="*/ 169158 h 1466215"/>
                  <a:gd name="T12" fmla="*/ 199000 w 1466215"/>
                  <a:gd name="T13" fmla="*/ 230822 h 1466215"/>
                  <a:gd name="T14" fmla="*/ 141413 w 1466215"/>
                  <a:gd name="T15" fmla="*/ 300065 h 1466215"/>
                  <a:gd name="T16" fmla="*/ 92565 w 1466215"/>
                  <a:gd name="T17" fmla="*/ 376114 h 1466215"/>
                  <a:gd name="T18" fmla="*/ 53226 w 1466215"/>
                  <a:gd name="T19" fmla="*/ 458197 h 1466215"/>
                  <a:gd name="T20" fmla="*/ 24171 w 1466215"/>
                  <a:gd name="T21" fmla="*/ 545540 h 1466215"/>
                  <a:gd name="T22" fmla="*/ 6171 w 1466215"/>
                  <a:gd name="T23" fmla="*/ 637372 h 1466215"/>
                  <a:gd name="T24" fmla="*/ 0 w 1466215"/>
                  <a:gd name="T25" fmla="*/ 732920 h 1466215"/>
                  <a:gd name="T26" fmla="*/ 6171 w 1466215"/>
                  <a:gd name="T27" fmla="*/ 828467 h 1466215"/>
                  <a:gd name="T28" fmla="*/ 24171 w 1466215"/>
                  <a:gd name="T29" fmla="*/ 920300 h 1466215"/>
                  <a:gd name="T30" fmla="*/ 53226 w 1466215"/>
                  <a:gd name="T31" fmla="*/ 1007644 h 1466215"/>
                  <a:gd name="T32" fmla="*/ 92565 w 1466215"/>
                  <a:gd name="T33" fmla="*/ 1089728 h 1466215"/>
                  <a:gd name="T34" fmla="*/ 141413 w 1466215"/>
                  <a:gd name="T35" fmla="*/ 1165778 h 1466215"/>
                  <a:gd name="T36" fmla="*/ 199000 w 1466215"/>
                  <a:gd name="T37" fmla="*/ 1235022 h 1466215"/>
                  <a:gd name="T38" fmla="*/ 264551 w 1466215"/>
                  <a:gd name="T39" fmla="*/ 1296687 h 1466215"/>
                  <a:gd name="T40" fmla="*/ 337295 w 1466215"/>
                  <a:gd name="T41" fmla="*/ 1350001 h 1466215"/>
                  <a:gd name="T42" fmla="*/ 416458 w 1466215"/>
                  <a:gd name="T43" fmla="*/ 1394191 h 1466215"/>
                  <a:gd name="T44" fmla="*/ 501268 w 1466215"/>
                  <a:gd name="T45" fmla="*/ 1428485 h 1466215"/>
                  <a:gd name="T46" fmla="*/ 590953 w 1466215"/>
                  <a:gd name="T47" fmla="*/ 1452109 h 1466215"/>
                  <a:gd name="T48" fmla="*/ 684740 w 1466215"/>
                  <a:gd name="T49" fmla="*/ 1464291 h 1466215"/>
                  <a:gd name="T50" fmla="*/ 781120 w 1466215"/>
                  <a:gd name="T51" fmla="*/ 1464291 h 1466215"/>
                  <a:gd name="T52" fmla="*/ 874907 w 1466215"/>
                  <a:gd name="T53" fmla="*/ 1452109 h 1466215"/>
                  <a:gd name="T54" fmla="*/ 964592 w 1466215"/>
                  <a:gd name="T55" fmla="*/ 1428485 h 1466215"/>
                  <a:gd name="T56" fmla="*/ 1049402 w 1466215"/>
                  <a:gd name="T57" fmla="*/ 1394191 h 1466215"/>
                  <a:gd name="T58" fmla="*/ 1128566 w 1466215"/>
                  <a:gd name="T59" fmla="*/ 1350001 h 1466215"/>
                  <a:gd name="T60" fmla="*/ 1201309 w 1466215"/>
                  <a:gd name="T61" fmla="*/ 1296687 h 1466215"/>
                  <a:gd name="T62" fmla="*/ 1266860 w 1466215"/>
                  <a:gd name="T63" fmla="*/ 1235022 h 1466215"/>
                  <a:gd name="T64" fmla="*/ 1324447 w 1466215"/>
                  <a:gd name="T65" fmla="*/ 1165778 h 1466215"/>
                  <a:gd name="T66" fmla="*/ 1373295 w 1466215"/>
                  <a:gd name="T67" fmla="*/ 1089728 h 1466215"/>
                  <a:gd name="T68" fmla="*/ 1412634 w 1466215"/>
                  <a:gd name="T69" fmla="*/ 1007644 h 1466215"/>
                  <a:gd name="T70" fmla="*/ 1441689 w 1466215"/>
                  <a:gd name="T71" fmla="*/ 920300 h 1466215"/>
                  <a:gd name="T72" fmla="*/ 1459689 w 1466215"/>
                  <a:gd name="T73" fmla="*/ 828467 h 1466215"/>
                  <a:gd name="T74" fmla="*/ 1465861 w 1466215"/>
                  <a:gd name="T75" fmla="*/ 732920 h 1466215"/>
                  <a:gd name="T76" fmla="*/ 1459689 w 1466215"/>
                  <a:gd name="T77" fmla="*/ 637372 h 1466215"/>
                  <a:gd name="T78" fmla="*/ 1441689 w 1466215"/>
                  <a:gd name="T79" fmla="*/ 545540 h 1466215"/>
                  <a:gd name="T80" fmla="*/ 1412634 w 1466215"/>
                  <a:gd name="T81" fmla="*/ 458197 h 1466215"/>
                  <a:gd name="T82" fmla="*/ 1373295 w 1466215"/>
                  <a:gd name="T83" fmla="*/ 376114 h 1466215"/>
                  <a:gd name="T84" fmla="*/ 1324447 w 1466215"/>
                  <a:gd name="T85" fmla="*/ 300065 h 1466215"/>
                  <a:gd name="T86" fmla="*/ 1266860 w 1466215"/>
                  <a:gd name="T87" fmla="*/ 230822 h 1466215"/>
                  <a:gd name="T88" fmla="*/ 1201309 w 1466215"/>
                  <a:gd name="T89" fmla="*/ 169158 h 1466215"/>
                  <a:gd name="T90" fmla="*/ 1128566 w 1466215"/>
                  <a:gd name="T91" fmla="*/ 115846 h 1466215"/>
                  <a:gd name="T92" fmla="*/ 1049402 w 1466215"/>
                  <a:gd name="T93" fmla="*/ 71657 h 1466215"/>
                  <a:gd name="T94" fmla="*/ 964592 w 1466215"/>
                  <a:gd name="T95" fmla="*/ 37364 h 1466215"/>
                  <a:gd name="T96" fmla="*/ 874907 w 1466215"/>
                  <a:gd name="T97" fmla="*/ 13740 h 1466215"/>
                  <a:gd name="T98" fmla="*/ 781120 w 1466215"/>
                  <a:gd name="T99" fmla="*/ 1558 h 1466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66215" h="1466215" extrusionOk="0">
                    <a:moveTo>
                      <a:pt x="732930" y="0"/>
                    </a:moveTo>
                    <a:lnTo>
                      <a:pt x="684740" y="1558"/>
                    </a:lnTo>
                    <a:lnTo>
                      <a:pt x="637382" y="6171"/>
                    </a:lnTo>
                    <a:lnTo>
                      <a:pt x="590953" y="13740"/>
                    </a:lnTo>
                    <a:lnTo>
                      <a:pt x="545550" y="24170"/>
                    </a:lnTo>
                    <a:lnTo>
                      <a:pt x="501268" y="37364"/>
                    </a:lnTo>
                    <a:lnTo>
                      <a:pt x="458206" y="53225"/>
                    </a:lnTo>
                    <a:lnTo>
                      <a:pt x="416458" y="71657"/>
                    </a:lnTo>
                    <a:lnTo>
                      <a:pt x="376122" y="92562"/>
                    </a:lnTo>
                    <a:lnTo>
                      <a:pt x="337295" y="115846"/>
                    </a:lnTo>
                    <a:lnTo>
                      <a:pt x="300072" y="141410"/>
                    </a:lnTo>
                    <a:lnTo>
                      <a:pt x="264551" y="169158"/>
                    </a:lnTo>
                    <a:lnTo>
                      <a:pt x="230828" y="198995"/>
                    </a:lnTo>
                    <a:lnTo>
                      <a:pt x="199000" y="230822"/>
                    </a:lnTo>
                    <a:lnTo>
                      <a:pt x="169163" y="264545"/>
                    </a:lnTo>
                    <a:lnTo>
                      <a:pt x="141413" y="300065"/>
                    </a:lnTo>
                    <a:lnTo>
                      <a:pt x="115849" y="337287"/>
                    </a:lnTo>
                    <a:lnTo>
                      <a:pt x="92565" y="376114"/>
                    </a:lnTo>
                    <a:lnTo>
                      <a:pt x="71659" y="416450"/>
                    </a:lnTo>
                    <a:lnTo>
                      <a:pt x="53226" y="458197"/>
                    </a:lnTo>
                    <a:lnTo>
                      <a:pt x="37365" y="501259"/>
                    </a:lnTo>
                    <a:lnTo>
                      <a:pt x="24171" y="545540"/>
                    </a:lnTo>
                    <a:lnTo>
                      <a:pt x="13741" y="590943"/>
                    </a:lnTo>
                    <a:lnTo>
                      <a:pt x="6171" y="637372"/>
                    </a:lnTo>
                    <a:lnTo>
                      <a:pt x="1559" y="684730"/>
                    </a:lnTo>
                    <a:lnTo>
                      <a:pt x="0" y="732920"/>
                    </a:lnTo>
                    <a:lnTo>
                      <a:pt x="1559" y="781110"/>
                    </a:lnTo>
                    <a:lnTo>
                      <a:pt x="6171" y="828467"/>
                    </a:lnTo>
                    <a:lnTo>
                      <a:pt x="13741" y="874896"/>
                    </a:lnTo>
                    <a:lnTo>
                      <a:pt x="24171" y="920300"/>
                    </a:lnTo>
                    <a:lnTo>
                      <a:pt x="37365" y="964581"/>
                    </a:lnTo>
                    <a:lnTo>
                      <a:pt x="53226" y="1007644"/>
                    </a:lnTo>
                    <a:lnTo>
                      <a:pt x="71659" y="1049392"/>
                    </a:lnTo>
                    <a:lnTo>
                      <a:pt x="92565" y="1089728"/>
                    </a:lnTo>
                    <a:lnTo>
                      <a:pt x="115849" y="1128555"/>
                    </a:lnTo>
                    <a:lnTo>
                      <a:pt x="141413" y="1165778"/>
                    </a:lnTo>
                    <a:lnTo>
                      <a:pt x="169163" y="1201299"/>
                    </a:lnTo>
                    <a:lnTo>
                      <a:pt x="199000" y="1235022"/>
                    </a:lnTo>
                    <a:lnTo>
                      <a:pt x="230828" y="1266850"/>
                    </a:lnTo>
                    <a:lnTo>
                      <a:pt x="264551" y="1296687"/>
                    </a:lnTo>
                    <a:lnTo>
                      <a:pt x="300072" y="1324436"/>
                    </a:lnTo>
                    <a:lnTo>
                      <a:pt x="337295" y="1350001"/>
                    </a:lnTo>
                    <a:lnTo>
                      <a:pt x="376122" y="1373285"/>
                    </a:lnTo>
                    <a:lnTo>
                      <a:pt x="416458" y="1394191"/>
                    </a:lnTo>
                    <a:lnTo>
                      <a:pt x="458206" y="1412623"/>
                    </a:lnTo>
                    <a:lnTo>
                      <a:pt x="501268" y="1428485"/>
                    </a:lnTo>
                    <a:lnTo>
                      <a:pt x="545550" y="1441679"/>
                    </a:lnTo>
                    <a:lnTo>
                      <a:pt x="590953" y="1452109"/>
                    </a:lnTo>
                    <a:lnTo>
                      <a:pt x="637382" y="1459679"/>
                    </a:lnTo>
                    <a:lnTo>
                      <a:pt x="684740" y="1464291"/>
                    </a:lnTo>
                    <a:lnTo>
                      <a:pt x="732930" y="1465850"/>
                    </a:lnTo>
                    <a:lnTo>
                      <a:pt x="781120" y="1464291"/>
                    </a:lnTo>
                    <a:lnTo>
                      <a:pt x="828478" y="1459679"/>
                    </a:lnTo>
                    <a:lnTo>
                      <a:pt x="874907" y="1452109"/>
                    </a:lnTo>
                    <a:lnTo>
                      <a:pt x="920310" y="1441679"/>
                    </a:lnTo>
                    <a:lnTo>
                      <a:pt x="964592" y="1428485"/>
                    </a:lnTo>
                    <a:lnTo>
                      <a:pt x="1007655" y="1412623"/>
                    </a:lnTo>
                    <a:lnTo>
                      <a:pt x="1049402" y="1394191"/>
                    </a:lnTo>
                    <a:lnTo>
                      <a:pt x="1089738" y="1373285"/>
                    </a:lnTo>
                    <a:lnTo>
                      <a:pt x="1128566" y="1350001"/>
                    </a:lnTo>
                    <a:lnTo>
                      <a:pt x="1165788" y="1324436"/>
                    </a:lnTo>
                    <a:lnTo>
                      <a:pt x="1201309" y="1296687"/>
                    </a:lnTo>
                    <a:lnTo>
                      <a:pt x="1235032" y="1266850"/>
                    </a:lnTo>
                    <a:lnTo>
                      <a:pt x="1266860" y="1235022"/>
                    </a:lnTo>
                    <a:lnTo>
                      <a:pt x="1296697" y="1201299"/>
                    </a:lnTo>
                    <a:lnTo>
                      <a:pt x="1324447" y="1165778"/>
                    </a:lnTo>
                    <a:lnTo>
                      <a:pt x="1350012" y="1128555"/>
                    </a:lnTo>
                    <a:lnTo>
                      <a:pt x="1373295" y="1089728"/>
                    </a:lnTo>
                    <a:lnTo>
                      <a:pt x="1394202" y="1049392"/>
                    </a:lnTo>
                    <a:lnTo>
                      <a:pt x="1412634" y="1007644"/>
                    </a:lnTo>
                    <a:lnTo>
                      <a:pt x="1428495" y="964581"/>
                    </a:lnTo>
                    <a:lnTo>
                      <a:pt x="1441689" y="920300"/>
                    </a:lnTo>
                    <a:lnTo>
                      <a:pt x="1452119" y="874896"/>
                    </a:lnTo>
                    <a:lnTo>
                      <a:pt x="1459689" y="828467"/>
                    </a:lnTo>
                    <a:lnTo>
                      <a:pt x="1464302" y="781110"/>
                    </a:lnTo>
                    <a:lnTo>
                      <a:pt x="1465861" y="732920"/>
                    </a:lnTo>
                    <a:lnTo>
                      <a:pt x="1464302" y="684730"/>
                    </a:lnTo>
                    <a:lnTo>
                      <a:pt x="1459689" y="637372"/>
                    </a:lnTo>
                    <a:lnTo>
                      <a:pt x="1452119" y="590943"/>
                    </a:lnTo>
                    <a:lnTo>
                      <a:pt x="1441689" y="545540"/>
                    </a:lnTo>
                    <a:lnTo>
                      <a:pt x="1428495" y="501259"/>
                    </a:lnTo>
                    <a:lnTo>
                      <a:pt x="1412634" y="458197"/>
                    </a:lnTo>
                    <a:lnTo>
                      <a:pt x="1394202" y="416450"/>
                    </a:lnTo>
                    <a:lnTo>
                      <a:pt x="1373295" y="376114"/>
                    </a:lnTo>
                    <a:lnTo>
                      <a:pt x="1350012" y="337287"/>
                    </a:lnTo>
                    <a:lnTo>
                      <a:pt x="1324447" y="300065"/>
                    </a:lnTo>
                    <a:lnTo>
                      <a:pt x="1296697" y="264545"/>
                    </a:lnTo>
                    <a:lnTo>
                      <a:pt x="1266860" y="230822"/>
                    </a:lnTo>
                    <a:lnTo>
                      <a:pt x="1235032" y="198995"/>
                    </a:lnTo>
                    <a:lnTo>
                      <a:pt x="1201309" y="169158"/>
                    </a:lnTo>
                    <a:lnTo>
                      <a:pt x="1165788" y="141410"/>
                    </a:lnTo>
                    <a:lnTo>
                      <a:pt x="1128566" y="115846"/>
                    </a:lnTo>
                    <a:lnTo>
                      <a:pt x="1089738" y="92562"/>
                    </a:lnTo>
                    <a:lnTo>
                      <a:pt x="1049402" y="71657"/>
                    </a:lnTo>
                    <a:lnTo>
                      <a:pt x="1007655" y="53225"/>
                    </a:lnTo>
                    <a:lnTo>
                      <a:pt x="964592" y="37364"/>
                    </a:lnTo>
                    <a:lnTo>
                      <a:pt x="920310" y="24170"/>
                    </a:lnTo>
                    <a:lnTo>
                      <a:pt x="874907" y="13740"/>
                    </a:lnTo>
                    <a:lnTo>
                      <a:pt x="828478" y="6171"/>
                    </a:lnTo>
                    <a:lnTo>
                      <a:pt x="781120" y="1558"/>
                    </a:lnTo>
                    <a:lnTo>
                      <a:pt x="732930" y="0"/>
                    </a:lnTo>
                    <a:close/>
                  </a:path>
                </a:pathLst>
              </a:custGeom>
              <a:solidFill>
                <a:srgbClr val="102F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4050" name="Google Shape;563;p25"/>
              <p:cNvSpPr txBox="1">
                <a:spLocks noChangeArrowheads="1"/>
              </p:cNvSpPr>
              <p:nvPr/>
            </p:nvSpPr>
            <p:spPr bwMode="auto">
              <a:xfrm>
                <a:off x="5861701" y="5422245"/>
                <a:ext cx="618680" cy="129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912" rIns="0" bIns="0"/>
              <a:lstStyle>
                <a:lvl1pPr marL="1651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88000"/>
                  </a:lnSpc>
                </a:pPr>
                <a:r>
                  <a:rPr lang="en-ID" altLang="en-US" sz="1200">
                    <a:solidFill>
                      <a:srgbClr val="FFFFFF"/>
                    </a:solidFill>
                    <a:latin typeface="Montserrat Medium" charset="0"/>
                    <a:cs typeface="Montserrat Medium" charset="0"/>
                    <a:sym typeface="Montserrat Medium" charset="0"/>
                  </a:rPr>
                  <a:t>Kota</a:t>
                </a:r>
                <a:endParaRPr lang="en-US" altLang="en-US" sz="1200">
                  <a:solidFill>
                    <a:srgbClr val="000000"/>
                  </a:solidFill>
                  <a:latin typeface="Montserrat Medium" charset="0"/>
                  <a:cs typeface="Montserrat Medium" charset="0"/>
                  <a:sym typeface="Montserrat Medium" charset="0"/>
                </a:endParaRPr>
              </a:p>
            </p:txBody>
          </p:sp>
          <p:sp>
            <p:nvSpPr>
              <p:cNvPr id="44051" name="Google Shape;564;p25"/>
              <p:cNvSpPr/>
              <p:nvPr/>
            </p:nvSpPr>
            <p:spPr bwMode="auto">
              <a:xfrm>
                <a:off x="5726567" y="3846419"/>
                <a:ext cx="888944" cy="889115"/>
              </a:xfrm>
              <a:custGeom>
                <a:avLst/>
                <a:gdLst>
                  <a:gd name="T0" fmla="*/ 684740 w 1466215"/>
                  <a:gd name="T1" fmla="*/ 1559 h 1466215"/>
                  <a:gd name="T2" fmla="*/ 590953 w 1466215"/>
                  <a:gd name="T3" fmla="*/ 13741 h 1466215"/>
                  <a:gd name="T4" fmla="*/ 501268 w 1466215"/>
                  <a:gd name="T5" fmla="*/ 37365 h 1466215"/>
                  <a:gd name="T6" fmla="*/ 416458 w 1466215"/>
                  <a:gd name="T7" fmla="*/ 71659 h 1466215"/>
                  <a:gd name="T8" fmla="*/ 337295 w 1466215"/>
                  <a:gd name="T9" fmla="*/ 115849 h 1466215"/>
                  <a:gd name="T10" fmla="*/ 264551 w 1466215"/>
                  <a:gd name="T11" fmla="*/ 169163 h 1466215"/>
                  <a:gd name="T12" fmla="*/ 199000 w 1466215"/>
                  <a:gd name="T13" fmla="*/ 230828 h 1466215"/>
                  <a:gd name="T14" fmla="*/ 141413 w 1466215"/>
                  <a:gd name="T15" fmla="*/ 300072 h 1466215"/>
                  <a:gd name="T16" fmla="*/ 92565 w 1466215"/>
                  <a:gd name="T17" fmla="*/ 376122 h 1466215"/>
                  <a:gd name="T18" fmla="*/ 53226 w 1466215"/>
                  <a:gd name="T19" fmla="*/ 458206 h 1466215"/>
                  <a:gd name="T20" fmla="*/ 24171 w 1466215"/>
                  <a:gd name="T21" fmla="*/ 545550 h 1466215"/>
                  <a:gd name="T22" fmla="*/ 6171 w 1466215"/>
                  <a:gd name="T23" fmla="*/ 637382 h 1466215"/>
                  <a:gd name="T24" fmla="*/ 0 w 1466215"/>
                  <a:gd name="T25" fmla="*/ 732930 h 1466215"/>
                  <a:gd name="T26" fmla="*/ 6171 w 1466215"/>
                  <a:gd name="T27" fmla="*/ 828478 h 1466215"/>
                  <a:gd name="T28" fmla="*/ 24171 w 1466215"/>
                  <a:gd name="T29" fmla="*/ 920310 h 1466215"/>
                  <a:gd name="T30" fmla="*/ 53226 w 1466215"/>
                  <a:gd name="T31" fmla="*/ 1007653 h 1466215"/>
                  <a:gd name="T32" fmla="*/ 92565 w 1466215"/>
                  <a:gd name="T33" fmla="*/ 1089735 h 1466215"/>
                  <a:gd name="T34" fmla="*/ 141413 w 1466215"/>
                  <a:gd name="T35" fmla="*/ 1165784 h 1466215"/>
                  <a:gd name="T36" fmla="*/ 199000 w 1466215"/>
                  <a:gd name="T37" fmla="*/ 1235027 h 1466215"/>
                  <a:gd name="T38" fmla="*/ 264551 w 1466215"/>
                  <a:gd name="T39" fmla="*/ 1296691 h 1466215"/>
                  <a:gd name="T40" fmla="*/ 337295 w 1466215"/>
                  <a:gd name="T41" fmla="*/ 1350004 h 1466215"/>
                  <a:gd name="T42" fmla="*/ 416458 w 1466215"/>
                  <a:gd name="T43" fmla="*/ 1394193 h 1466215"/>
                  <a:gd name="T44" fmla="*/ 501268 w 1466215"/>
                  <a:gd name="T45" fmla="*/ 1428486 h 1466215"/>
                  <a:gd name="T46" fmla="*/ 590953 w 1466215"/>
                  <a:gd name="T47" fmla="*/ 1452109 h 1466215"/>
                  <a:gd name="T48" fmla="*/ 684740 w 1466215"/>
                  <a:gd name="T49" fmla="*/ 1464291 h 1466215"/>
                  <a:gd name="T50" fmla="*/ 781120 w 1466215"/>
                  <a:gd name="T51" fmla="*/ 1464291 h 1466215"/>
                  <a:gd name="T52" fmla="*/ 874907 w 1466215"/>
                  <a:gd name="T53" fmla="*/ 1452109 h 1466215"/>
                  <a:gd name="T54" fmla="*/ 964592 w 1466215"/>
                  <a:gd name="T55" fmla="*/ 1428486 h 1466215"/>
                  <a:gd name="T56" fmla="*/ 1049402 w 1466215"/>
                  <a:gd name="T57" fmla="*/ 1394193 h 1466215"/>
                  <a:gd name="T58" fmla="*/ 1128566 w 1466215"/>
                  <a:gd name="T59" fmla="*/ 1350004 h 1466215"/>
                  <a:gd name="T60" fmla="*/ 1201309 w 1466215"/>
                  <a:gd name="T61" fmla="*/ 1296691 h 1466215"/>
                  <a:gd name="T62" fmla="*/ 1266860 w 1466215"/>
                  <a:gd name="T63" fmla="*/ 1235027 h 1466215"/>
                  <a:gd name="T64" fmla="*/ 1324447 w 1466215"/>
                  <a:gd name="T65" fmla="*/ 1165784 h 1466215"/>
                  <a:gd name="T66" fmla="*/ 1373295 w 1466215"/>
                  <a:gd name="T67" fmla="*/ 1089735 h 1466215"/>
                  <a:gd name="T68" fmla="*/ 1412634 w 1466215"/>
                  <a:gd name="T69" fmla="*/ 1007653 h 1466215"/>
                  <a:gd name="T70" fmla="*/ 1441689 w 1466215"/>
                  <a:gd name="T71" fmla="*/ 920310 h 1466215"/>
                  <a:gd name="T72" fmla="*/ 1459689 w 1466215"/>
                  <a:gd name="T73" fmla="*/ 828478 h 1466215"/>
                  <a:gd name="T74" fmla="*/ 1465861 w 1466215"/>
                  <a:gd name="T75" fmla="*/ 732930 h 1466215"/>
                  <a:gd name="T76" fmla="*/ 1459689 w 1466215"/>
                  <a:gd name="T77" fmla="*/ 637382 h 1466215"/>
                  <a:gd name="T78" fmla="*/ 1441689 w 1466215"/>
                  <a:gd name="T79" fmla="*/ 545550 h 1466215"/>
                  <a:gd name="T80" fmla="*/ 1412634 w 1466215"/>
                  <a:gd name="T81" fmla="*/ 458206 h 1466215"/>
                  <a:gd name="T82" fmla="*/ 1373295 w 1466215"/>
                  <a:gd name="T83" fmla="*/ 376122 h 1466215"/>
                  <a:gd name="T84" fmla="*/ 1324447 w 1466215"/>
                  <a:gd name="T85" fmla="*/ 300072 h 1466215"/>
                  <a:gd name="T86" fmla="*/ 1266860 w 1466215"/>
                  <a:gd name="T87" fmla="*/ 230828 h 1466215"/>
                  <a:gd name="T88" fmla="*/ 1201309 w 1466215"/>
                  <a:gd name="T89" fmla="*/ 169163 h 1466215"/>
                  <a:gd name="T90" fmla="*/ 1128566 w 1466215"/>
                  <a:gd name="T91" fmla="*/ 115849 h 1466215"/>
                  <a:gd name="T92" fmla="*/ 1049402 w 1466215"/>
                  <a:gd name="T93" fmla="*/ 71659 h 1466215"/>
                  <a:gd name="T94" fmla="*/ 964592 w 1466215"/>
                  <a:gd name="T95" fmla="*/ 37365 h 1466215"/>
                  <a:gd name="T96" fmla="*/ 874907 w 1466215"/>
                  <a:gd name="T97" fmla="*/ 13741 h 1466215"/>
                  <a:gd name="T98" fmla="*/ 781120 w 1466215"/>
                  <a:gd name="T99" fmla="*/ 1559 h 1466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66215" h="1466215" extrusionOk="0">
                    <a:moveTo>
                      <a:pt x="732930" y="0"/>
                    </a:moveTo>
                    <a:lnTo>
                      <a:pt x="684740" y="1559"/>
                    </a:lnTo>
                    <a:lnTo>
                      <a:pt x="637382" y="6171"/>
                    </a:lnTo>
                    <a:lnTo>
                      <a:pt x="590953" y="13741"/>
                    </a:lnTo>
                    <a:lnTo>
                      <a:pt x="545550" y="24171"/>
                    </a:lnTo>
                    <a:lnTo>
                      <a:pt x="501268" y="37365"/>
                    </a:lnTo>
                    <a:lnTo>
                      <a:pt x="458206" y="53226"/>
                    </a:lnTo>
                    <a:lnTo>
                      <a:pt x="416458" y="71659"/>
                    </a:lnTo>
                    <a:lnTo>
                      <a:pt x="376122" y="92565"/>
                    </a:lnTo>
                    <a:lnTo>
                      <a:pt x="337295" y="115849"/>
                    </a:lnTo>
                    <a:lnTo>
                      <a:pt x="300072" y="141413"/>
                    </a:lnTo>
                    <a:lnTo>
                      <a:pt x="264551" y="169163"/>
                    </a:lnTo>
                    <a:lnTo>
                      <a:pt x="230828" y="199000"/>
                    </a:lnTo>
                    <a:lnTo>
                      <a:pt x="199000" y="230828"/>
                    </a:lnTo>
                    <a:lnTo>
                      <a:pt x="169163" y="264551"/>
                    </a:lnTo>
                    <a:lnTo>
                      <a:pt x="141413" y="300072"/>
                    </a:lnTo>
                    <a:lnTo>
                      <a:pt x="115849" y="337295"/>
                    </a:lnTo>
                    <a:lnTo>
                      <a:pt x="92565" y="376122"/>
                    </a:lnTo>
                    <a:lnTo>
                      <a:pt x="71659" y="416458"/>
                    </a:lnTo>
                    <a:lnTo>
                      <a:pt x="53226" y="458206"/>
                    </a:lnTo>
                    <a:lnTo>
                      <a:pt x="37365" y="501268"/>
                    </a:lnTo>
                    <a:lnTo>
                      <a:pt x="24171" y="545550"/>
                    </a:lnTo>
                    <a:lnTo>
                      <a:pt x="13741" y="590953"/>
                    </a:lnTo>
                    <a:lnTo>
                      <a:pt x="6171" y="637382"/>
                    </a:lnTo>
                    <a:lnTo>
                      <a:pt x="1559" y="684740"/>
                    </a:lnTo>
                    <a:lnTo>
                      <a:pt x="0" y="732930"/>
                    </a:lnTo>
                    <a:lnTo>
                      <a:pt x="1559" y="781120"/>
                    </a:lnTo>
                    <a:lnTo>
                      <a:pt x="6171" y="828478"/>
                    </a:lnTo>
                    <a:lnTo>
                      <a:pt x="13741" y="874906"/>
                    </a:lnTo>
                    <a:lnTo>
                      <a:pt x="24171" y="920310"/>
                    </a:lnTo>
                    <a:lnTo>
                      <a:pt x="37365" y="964591"/>
                    </a:lnTo>
                    <a:lnTo>
                      <a:pt x="53226" y="1007653"/>
                    </a:lnTo>
                    <a:lnTo>
                      <a:pt x="71659" y="1049400"/>
                    </a:lnTo>
                    <a:lnTo>
                      <a:pt x="92565" y="1089735"/>
                    </a:lnTo>
                    <a:lnTo>
                      <a:pt x="115849" y="1128562"/>
                    </a:lnTo>
                    <a:lnTo>
                      <a:pt x="141413" y="1165784"/>
                    </a:lnTo>
                    <a:lnTo>
                      <a:pt x="169163" y="1201305"/>
                    </a:lnTo>
                    <a:lnTo>
                      <a:pt x="199000" y="1235027"/>
                    </a:lnTo>
                    <a:lnTo>
                      <a:pt x="230828" y="1266855"/>
                    </a:lnTo>
                    <a:lnTo>
                      <a:pt x="264551" y="1296691"/>
                    </a:lnTo>
                    <a:lnTo>
                      <a:pt x="300072" y="1324440"/>
                    </a:lnTo>
                    <a:lnTo>
                      <a:pt x="337295" y="1350004"/>
                    </a:lnTo>
                    <a:lnTo>
                      <a:pt x="376122" y="1373287"/>
                    </a:lnTo>
                    <a:lnTo>
                      <a:pt x="416458" y="1394193"/>
                    </a:lnTo>
                    <a:lnTo>
                      <a:pt x="458206" y="1412625"/>
                    </a:lnTo>
                    <a:lnTo>
                      <a:pt x="501268" y="1428486"/>
                    </a:lnTo>
                    <a:lnTo>
                      <a:pt x="545550" y="1441679"/>
                    </a:lnTo>
                    <a:lnTo>
                      <a:pt x="590953" y="1452109"/>
                    </a:lnTo>
                    <a:lnTo>
                      <a:pt x="637382" y="1459679"/>
                    </a:lnTo>
                    <a:lnTo>
                      <a:pt x="684740" y="1464291"/>
                    </a:lnTo>
                    <a:lnTo>
                      <a:pt x="732930" y="1465850"/>
                    </a:lnTo>
                    <a:lnTo>
                      <a:pt x="781120" y="1464291"/>
                    </a:lnTo>
                    <a:lnTo>
                      <a:pt x="828478" y="1459679"/>
                    </a:lnTo>
                    <a:lnTo>
                      <a:pt x="874907" y="1452109"/>
                    </a:lnTo>
                    <a:lnTo>
                      <a:pt x="920310" y="1441679"/>
                    </a:lnTo>
                    <a:lnTo>
                      <a:pt x="964592" y="1428486"/>
                    </a:lnTo>
                    <a:lnTo>
                      <a:pt x="1007655" y="1412625"/>
                    </a:lnTo>
                    <a:lnTo>
                      <a:pt x="1049402" y="1394193"/>
                    </a:lnTo>
                    <a:lnTo>
                      <a:pt x="1089738" y="1373287"/>
                    </a:lnTo>
                    <a:lnTo>
                      <a:pt x="1128566" y="1350004"/>
                    </a:lnTo>
                    <a:lnTo>
                      <a:pt x="1165788" y="1324440"/>
                    </a:lnTo>
                    <a:lnTo>
                      <a:pt x="1201309" y="1296691"/>
                    </a:lnTo>
                    <a:lnTo>
                      <a:pt x="1235032" y="1266855"/>
                    </a:lnTo>
                    <a:lnTo>
                      <a:pt x="1266860" y="1235027"/>
                    </a:lnTo>
                    <a:lnTo>
                      <a:pt x="1296697" y="1201305"/>
                    </a:lnTo>
                    <a:lnTo>
                      <a:pt x="1324447" y="1165784"/>
                    </a:lnTo>
                    <a:lnTo>
                      <a:pt x="1350012" y="1128562"/>
                    </a:lnTo>
                    <a:lnTo>
                      <a:pt x="1373295" y="1089735"/>
                    </a:lnTo>
                    <a:lnTo>
                      <a:pt x="1394202" y="1049400"/>
                    </a:lnTo>
                    <a:lnTo>
                      <a:pt x="1412634" y="1007653"/>
                    </a:lnTo>
                    <a:lnTo>
                      <a:pt x="1428495" y="964591"/>
                    </a:lnTo>
                    <a:lnTo>
                      <a:pt x="1441689" y="920310"/>
                    </a:lnTo>
                    <a:lnTo>
                      <a:pt x="1452119" y="874906"/>
                    </a:lnTo>
                    <a:lnTo>
                      <a:pt x="1459689" y="828478"/>
                    </a:lnTo>
                    <a:lnTo>
                      <a:pt x="1464302" y="781120"/>
                    </a:lnTo>
                    <a:lnTo>
                      <a:pt x="1465861" y="732930"/>
                    </a:lnTo>
                    <a:lnTo>
                      <a:pt x="1464302" y="684740"/>
                    </a:lnTo>
                    <a:lnTo>
                      <a:pt x="1459689" y="637382"/>
                    </a:lnTo>
                    <a:lnTo>
                      <a:pt x="1452119" y="590953"/>
                    </a:lnTo>
                    <a:lnTo>
                      <a:pt x="1441689" y="545550"/>
                    </a:lnTo>
                    <a:lnTo>
                      <a:pt x="1428495" y="501268"/>
                    </a:lnTo>
                    <a:lnTo>
                      <a:pt x="1412634" y="458206"/>
                    </a:lnTo>
                    <a:lnTo>
                      <a:pt x="1394202" y="416458"/>
                    </a:lnTo>
                    <a:lnTo>
                      <a:pt x="1373295" y="376122"/>
                    </a:lnTo>
                    <a:lnTo>
                      <a:pt x="1350012" y="337295"/>
                    </a:lnTo>
                    <a:lnTo>
                      <a:pt x="1324447" y="300072"/>
                    </a:lnTo>
                    <a:lnTo>
                      <a:pt x="1296697" y="264551"/>
                    </a:lnTo>
                    <a:lnTo>
                      <a:pt x="1266860" y="230828"/>
                    </a:lnTo>
                    <a:lnTo>
                      <a:pt x="1235032" y="199000"/>
                    </a:lnTo>
                    <a:lnTo>
                      <a:pt x="1201309" y="169163"/>
                    </a:lnTo>
                    <a:lnTo>
                      <a:pt x="1165788" y="141413"/>
                    </a:lnTo>
                    <a:lnTo>
                      <a:pt x="1128566" y="115849"/>
                    </a:lnTo>
                    <a:lnTo>
                      <a:pt x="1089738" y="92565"/>
                    </a:lnTo>
                    <a:lnTo>
                      <a:pt x="1049402" y="71659"/>
                    </a:lnTo>
                    <a:lnTo>
                      <a:pt x="1007655" y="53226"/>
                    </a:lnTo>
                    <a:lnTo>
                      <a:pt x="964592" y="37365"/>
                    </a:lnTo>
                    <a:lnTo>
                      <a:pt x="920310" y="24171"/>
                    </a:lnTo>
                    <a:lnTo>
                      <a:pt x="874907" y="13741"/>
                    </a:lnTo>
                    <a:lnTo>
                      <a:pt x="828478" y="6171"/>
                    </a:lnTo>
                    <a:lnTo>
                      <a:pt x="781120" y="1559"/>
                    </a:lnTo>
                    <a:lnTo>
                      <a:pt x="732930" y="0"/>
                    </a:lnTo>
                    <a:close/>
                  </a:path>
                </a:pathLst>
              </a:custGeom>
              <a:solidFill>
                <a:srgbClr val="102F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4052" name="Google Shape;566;p25"/>
              <p:cNvSpPr/>
              <p:nvPr/>
            </p:nvSpPr>
            <p:spPr bwMode="auto">
              <a:xfrm>
                <a:off x="5726567" y="2423432"/>
                <a:ext cx="888944" cy="889115"/>
              </a:xfrm>
              <a:custGeom>
                <a:avLst/>
                <a:gdLst>
                  <a:gd name="T0" fmla="*/ 684740 w 1466215"/>
                  <a:gd name="T1" fmla="*/ 1559 h 1466214"/>
                  <a:gd name="T2" fmla="*/ 590953 w 1466215"/>
                  <a:gd name="T3" fmla="*/ 13741 h 1466214"/>
                  <a:gd name="T4" fmla="*/ 501268 w 1466215"/>
                  <a:gd name="T5" fmla="*/ 37365 h 1466214"/>
                  <a:gd name="T6" fmla="*/ 416458 w 1466215"/>
                  <a:gd name="T7" fmla="*/ 71659 h 1466214"/>
                  <a:gd name="T8" fmla="*/ 337295 w 1466215"/>
                  <a:gd name="T9" fmla="*/ 115849 h 1466214"/>
                  <a:gd name="T10" fmla="*/ 264551 w 1466215"/>
                  <a:gd name="T11" fmla="*/ 169163 h 1466214"/>
                  <a:gd name="T12" fmla="*/ 199000 w 1466215"/>
                  <a:gd name="T13" fmla="*/ 230828 h 1466214"/>
                  <a:gd name="T14" fmla="*/ 141413 w 1466215"/>
                  <a:gd name="T15" fmla="*/ 300072 h 1466214"/>
                  <a:gd name="T16" fmla="*/ 92565 w 1466215"/>
                  <a:gd name="T17" fmla="*/ 376122 h 1466214"/>
                  <a:gd name="T18" fmla="*/ 53226 w 1466215"/>
                  <a:gd name="T19" fmla="*/ 458206 h 1466214"/>
                  <a:gd name="T20" fmla="*/ 24171 w 1466215"/>
                  <a:gd name="T21" fmla="*/ 545550 h 1466214"/>
                  <a:gd name="T22" fmla="*/ 6171 w 1466215"/>
                  <a:gd name="T23" fmla="*/ 637382 h 1466214"/>
                  <a:gd name="T24" fmla="*/ 0 w 1466215"/>
                  <a:gd name="T25" fmla="*/ 732930 h 1466214"/>
                  <a:gd name="T26" fmla="*/ 6171 w 1466215"/>
                  <a:gd name="T27" fmla="*/ 828478 h 1466214"/>
                  <a:gd name="T28" fmla="*/ 24171 w 1466215"/>
                  <a:gd name="T29" fmla="*/ 920310 h 1466214"/>
                  <a:gd name="T30" fmla="*/ 53226 w 1466215"/>
                  <a:gd name="T31" fmla="*/ 1007655 h 1466214"/>
                  <a:gd name="T32" fmla="*/ 92565 w 1466215"/>
                  <a:gd name="T33" fmla="*/ 1089738 h 1466214"/>
                  <a:gd name="T34" fmla="*/ 141413 w 1466215"/>
                  <a:gd name="T35" fmla="*/ 1165788 h 1466214"/>
                  <a:gd name="T36" fmla="*/ 199000 w 1466215"/>
                  <a:gd name="T37" fmla="*/ 1235032 h 1466214"/>
                  <a:gd name="T38" fmla="*/ 264551 w 1466215"/>
                  <a:gd name="T39" fmla="*/ 1296697 h 1466214"/>
                  <a:gd name="T40" fmla="*/ 337295 w 1466215"/>
                  <a:gd name="T41" fmla="*/ 1350012 h 1466214"/>
                  <a:gd name="T42" fmla="*/ 416458 w 1466215"/>
                  <a:gd name="T43" fmla="*/ 1394202 h 1466214"/>
                  <a:gd name="T44" fmla="*/ 501268 w 1466215"/>
                  <a:gd name="T45" fmla="*/ 1428495 h 1466214"/>
                  <a:gd name="T46" fmla="*/ 590953 w 1466215"/>
                  <a:gd name="T47" fmla="*/ 1452119 h 1466214"/>
                  <a:gd name="T48" fmla="*/ 684740 w 1466215"/>
                  <a:gd name="T49" fmla="*/ 1464302 h 1466214"/>
                  <a:gd name="T50" fmla="*/ 781120 w 1466215"/>
                  <a:gd name="T51" fmla="*/ 1464302 h 1466214"/>
                  <a:gd name="T52" fmla="*/ 874907 w 1466215"/>
                  <a:gd name="T53" fmla="*/ 1452119 h 1466214"/>
                  <a:gd name="T54" fmla="*/ 964592 w 1466215"/>
                  <a:gd name="T55" fmla="*/ 1428495 h 1466214"/>
                  <a:gd name="T56" fmla="*/ 1049402 w 1466215"/>
                  <a:gd name="T57" fmla="*/ 1394202 h 1466214"/>
                  <a:gd name="T58" fmla="*/ 1128566 w 1466215"/>
                  <a:gd name="T59" fmla="*/ 1350012 h 1466214"/>
                  <a:gd name="T60" fmla="*/ 1201309 w 1466215"/>
                  <a:gd name="T61" fmla="*/ 1296697 h 1466214"/>
                  <a:gd name="T62" fmla="*/ 1266860 w 1466215"/>
                  <a:gd name="T63" fmla="*/ 1235032 h 1466214"/>
                  <a:gd name="T64" fmla="*/ 1324447 w 1466215"/>
                  <a:gd name="T65" fmla="*/ 1165788 h 1466214"/>
                  <a:gd name="T66" fmla="*/ 1373295 w 1466215"/>
                  <a:gd name="T67" fmla="*/ 1089738 h 1466214"/>
                  <a:gd name="T68" fmla="*/ 1412634 w 1466215"/>
                  <a:gd name="T69" fmla="*/ 1007655 h 1466214"/>
                  <a:gd name="T70" fmla="*/ 1441689 w 1466215"/>
                  <a:gd name="T71" fmla="*/ 920310 h 1466214"/>
                  <a:gd name="T72" fmla="*/ 1459689 w 1466215"/>
                  <a:gd name="T73" fmla="*/ 828478 h 1466214"/>
                  <a:gd name="T74" fmla="*/ 1465861 w 1466215"/>
                  <a:gd name="T75" fmla="*/ 732930 h 1466214"/>
                  <a:gd name="T76" fmla="*/ 1459689 w 1466215"/>
                  <a:gd name="T77" fmla="*/ 637382 h 1466214"/>
                  <a:gd name="T78" fmla="*/ 1441689 w 1466215"/>
                  <a:gd name="T79" fmla="*/ 545550 h 1466214"/>
                  <a:gd name="T80" fmla="*/ 1412634 w 1466215"/>
                  <a:gd name="T81" fmla="*/ 458206 h 1466214"/>
                  <a:gd name="T82" fmla="*/ 1373295 w 1466215"/>
                  <a:gd name="T83" fmla="*/ 376122 h 1466214"/>
                  <a:gd name="T84" fmla="*/ 1324447 w 1466215"/>
                  <a:gd name="T85" fmla="*/ 300072 h 1466214"/>
                  <a:gd name="T86" fmla="*/ 1266860 w 1466215"/>
                  <a:gd name="T87" fmla="*/ 230828 h 1466214"/>
                  <a:gd name="T88" fmla="*/ 1201309 w 1466215"/>
                  <a:gd name="T89" fmla="*/ 169163 h 1466214"/>
                  <a:gd name="T90" fmla="*/ 1128566 w 1466215"/>
                  <a:gd name="T91" fmla="*/ 115849 h 1466214"/>
                  <a:gd name="T92" fmla="*/ 1049402 w 1466215"/>
                  <a:gd name="T93" fmla="*/ 71659 h 1466214"/>
                  <a:gd name="T94" fmla="*/ 964592 w 1466215"/>
                  <a:gd name="T95" fmla="*/ 37365 h 1466214"/>
                  <a:gd name="T96" fmla="*/ 874907 w 1466215"/>
                  <a:gd name="T97" fmla="*/ 13741 h 1466214"/>
                  <a:gd name="T98" fmla="*/ 781120 w 1466215"/>
                  <a:gd name="T99" fmla="*/ 1559 h 1466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66215" h="1466214" extrusionOk="0">
                    <a:moveTo>
                      <a:pt x="732930" y="0"/>
                    </a:moveTo>
                    <a:lnTo>
                      <a:pt x="684740" y="1559"/>
                    </a:lnTo>
                    <a:lnTo>
                      <a:pt x="637382" y="6171"/>
                    </a:lnTo>
                    <a:lnTo>
                      <a:pt x="590953" y="13741"/>
                    </a:lnTo>
                    <a:lnTo>
                      <a:pt x="545550" y="24171"/>
                    </a:lnTo>
                    <a:lnTo>
                      <a:pt x="501268" y="37365"/>
                    </a:lnTo>
                    <a:lnTo>
                      <a:pt x="458206" y="53226"/>
                    </a:lnTo>
                    <a:lnTo>
                      <a:pt x="416458" y="71659"/>
                    </a:lnTo>
                    <a:lnTo>
                      <a:pt x="376122" y="92565"/>
                    </a:lnTo>
                    <a:lnTo>
                      <a:pt x="337295" y="115849"/>
                    </a:lnTo>
                    <a:lnTo>
                      <a:pt x="300072" y="141413"/>
                    </a:lnTo>
                    <a:lnTo>
                      <a:pt x="264551" y="169163"/>
                    </a:lnTo>
                    <a:lnTo>
                      <a:pt x="230828" y="199000"/>
                    </a:lnTo>
                    <a:lnTo>
                      <a:pt x="199000" y="230828"/>
                    </a:lnTo>
                    <a:lnTo>
                      <a:pt x="169163" y="264551"/>
                    </a:lnTo>
                    <a:lnTo>
                      <a:pt x="141413" y="300072"/>
                    </a:lnTo>
                    <a:lnTo>
                      <a:pt x="115849" y="337295"/>
                    </a:lnTo>
                    <a:lnTo>
                      <a:pt x="92565" y="376122"/>
                    </a:lnTo>
                    <a:lnTo>
                      <a:pt x="71659" y="416458"/>
                    </a:lnTo>
                    <a:lnTo>
                      <a:pt x="53226" y="458206"/>
                    </a:lnTo>
                    <a:lnTo>
                      <a:pt x="37365" y="501268"/>
                    </a:lnTo>
                    <a:lnTo>
                      <a:pt x="24171" y="545550"/>
                    </a:lnTo>
                    <a:lnTo>
                      <a:pt x="13741" y="590953"/>
                    </a:lnTo>
                    <a:lnTo>
                      <a:pt x="6171" y="637382"/>
                    </a:lnTo>
                    <a:lnTo>
                      <a:pt x="1559" y="684740"/>
                    </a:lnTo>
                    <a:lnTo>
                      <a:pt x="0" y="732930"/>
                    </a:lnTo>
                    <a:lnTo>
                      <a:pt x="1559" y="781120"/>
                    </a:lnTo>
                    <a:lnTo>
                      <a:pt x="6171" y="828478"/>
                    </a:lnTo>
                    <a:lnTo>
                      <a:pt x="13741" y="874907"/>
                    </a:lnTo>
                    <a:lnTo>
                      <a:pt x="24171" y="920310"/>
                    </a:lnTo>
                    <a:lnTo>
                      <a:pt x="37365" y="964592"/>
                    </a:lnTo>
                    <a:lnTo>
                      <a:pt x="53226" y="1007655"/>
                    </a:lnTo>
                    <a:lnTo>
                      <a:pt x="71659" y="1049402"/>
                    </a:lnTo>
                    <a:lnTo>
                      <a:pt x="92565" y="1089738"/>
                    </a:lnTo>
                    <a:lnTo>
                      <a:pt x="115849" y="1128566"/>
                    </a:lnTo>
                    <a:lnTo>
                      <a:pt x="141413" y="1165788"/>
                    </a:lnTo>
                    <a:lnTo>
                      <a:pt x="169163" y="1201309"/>
                    </a:lnTo>
                    <a:lnTo>
                      <a:pt x="199000" y="1235032"/>
                    </a:lnTo>
                    <a:lnTo>
                      <a:pt x="230828" y="1266860"/>
                    </a:lnTo>
                    <a:lnTo>
                      <a:pt x="264551" y="1296697"/>
                    </a:lnTo>
                    <a:lnTo>
                      <a:pt x="300072" y="1324447"/>
                    </a:lnTo>
                    <a:lnTo>
                      <a:pt x="337295" y="1350012"/>
                    </a:lnTo>
                    <a:lnTo>
                      <a:pt x="376122" y="1373295"/>
                    </a:lnTo>
                    <a:lnTo>
                      <a:pt x="416458" y="1394202"/>
                    </a:lnTo>
                    <a:lnTo>
                      <a:pt x="458206" y="1412634"/>
                    </a:lnTo>
                    <a:lnTo>
                      <a:pt x="501268" y="1428495"/>
                    </a:lnTo>
                    <a:lnTo>
                      <a:pt x="545550" y="1441689"/>
                    </a:lnTo>
                    <a:lnTo>
                      <a:pt x="590953" y="1452119"/>
                    </a:lnTo>
                    <a:lnTo>
                      <a:pt x="637382" y="1459689"/>
                    </a:lnTo>
                    <a:lnTo>
                      <a:pt x="684740" y="1464302"/>
                    </a:lnTo>
                    <a:lnTo>
                      <a:pt x="732930" y="1465861"/>
                    </a:lnTo>
                    <a:lnTo>
                      <a:pt x="781120" y="1464302"/>
                    </a:lnTo>
                    <a:lnTo>
                      <a:pt x="828478" y="1459689"/>
                    </a:lnTo>
                    <a:lnTo>
                      <a:pt x="874907" y="1452119"/>
                    </a:lnTo>
                    <a:lnTo>
                      <a:pt x="920310" y="1441689"/>
                    </a:lnTo>
                    <a:lnTo>
                      <a:pt x="964592" y="1428495"/>
                    </a:lnTo>
                    <a:lnTo>
                      <a:pt x="1007655" y="1412634"/>
                    </a:lnTo>
                    <a:lnTo>
                      <a:pt x="1049402" y="1394202"/>
                    </a:lnTo>
                    <a:lnTo>
                      <a:pt x="1089738" y="1373295"/>
                    </a:lnTo>
                    <a:lnTo>
                      <a:pt x="1128566" y="1350012"/>
                    </a:lnTo>
                    <a:lnTo>
                      <a:pt x="1165788" y="1324447"/>
                    </a:lnTo>
                    <a:lnTo>
                      <a:pt x="1201309" y="1296697"/>
                    </a:lnTo>
                    <a:lnTo>
                      <a:pt x="1235032" y="1266860"/>
                    </a:lnTo>
                    <a:lnTo>
                      <a:pt x="1266860" y="1235032"/>
                    </a:lnTo>
                    <a:lnTo>
                      <a:pt x="1296697" y="1201309"/>
                    </a:lnTo>
                    <a:lnTo>
                      <a:pt x="1324447" y="1165788"/>
                    </a:lnTo>
                    <a:lnTo>
                      <a:pt x="1350012" y="1128566"/>
                    </a:lnTo>
                    <a:lnTo>
                      <a:pt x="1373295" y="1089738"/>
                    </a:lnTo>
                    <a:lnTo>
                      <a:pt x="1394202" y="1049402"/>
                    </a:lnTo>
                    <a:lnTo>
                      <a:pt x="1412634" y="1007655"/>
                    </a:lnTo>
                    <a:lnTo>
                      <a:pt x="1428495" y="964592"/>
                    </a:lnTo>
                    <a:lnTo>
                      <a:pt x="1441689" y="920310"/>
                    </a:lnTo>
                    <a:lnTo>
                      <a:pt x="1452119" y="874907"/>
                    </a:lnTo>
                    <a:lnTo>
                      <a:pt x="1459689" y="828478"/>
                    </a:lnTo>
                    <a:lnTo>
                      <a:pt x="1464302" y="781120"/>
                    </a:lnTo>
                    <a:lnTo>
                      <a:pt x="1465861" y="732930"/>
                    </a:lnTo>
                    <a:lnTo>
                      <a:pt x="1464302" y="684740"/>
                    </a:lnTo>
                    <a:lnTo>
                      <a:pt x="1459689" y="637382"/>
                    </a:lnTo>
                    <a:lnTo>
                      <a:pt x="1452119" y="590953"/>
                    </a:lnTo>
                    <a:lnTo>
                      <a:pt x="1441689" y="545550"/>
                    </a:lnTo>
                    <a:lnTo>
                      <a:pt x="1428495" y="501268"/>
                    </a:lnTo>
                    <a:lnTo>
                      <a:pt x="1412634" y="458206"/>
                    </a:lnTo>
                    <a:lnTo>
                      <a:pt x="1394202" y="416458"/>
                    </a:lnTo>
                    <a:lnTo>
                      <a:pt x="1373295" y="376122"/>
                    </a:lnTo>
                    <a:lnTo>
                      <a:pt x="1350012" y="337295"/>
                    </a:lnTo>
                    <a:lnTo>
                      <a:pt x="1324447" y="300072"/>
                    </a:lnTo>
                    <a:lnTo>
                      <a:pt x="1296697" y="264551"/>
                    </a:lnTo>
                    <a:lnTo>
                      <a:pt x="1266860" y="230828"/>
                    </a:lnTo>
                    <a:lnTo>
                      <a:pt x="1235032" y="199000"/>
                    </a:lnTo>
                    <a:lnTo>
                      <a:pt x="1201309" y="169163"/>
                    </a:lnTo>
                    <a:lnTo>
                      <a:pt x="1165788" y="141413"/>
                    </a:lnTo>
                    <a:lnTo>
                      <a:pt x="1128566" y="115849"/>
                    </a:lnTo>
                    <a:lnTo>
                      <a:pt x="1089738" y="92565"/>
                    </a:lnTo>
                    <a:lnTo>
                      <a:pt x="1049402" y="71659"/>
                    </a:lnTo>
                    <a:lnTo>
                      <a:pt x="1007655" y="53226"/>
                    </a:lnTo>
                    <a:lnTo>
                      <a:pt x="964592" y="37365"/>
                    </a:lnTo>
                    <a:lnTo>
                      <a:pt x="920310" y="24171"/>
                    </a:lnTo>
                    <a:lnTo>
                      <a:pt x="874907" y="13741"/>
                    </a:lnTo>
                    <a:lnTo>
                      <a:pt x="828478" y="6171"/>
                    </a:lnTo>
                    <a:lnTo>
                      <a:pt x="781120" y="1559"/>
                    </a:lnTo>
                    <a:lnTo>
                      <a:pt x="732930" y="0"/>
                    </a:lnTo>
                    <a:close/>
                  </a:path>
                </a:pathLst>
              </a:custGeom>
              <a:solidFill>
                <a:srgbClr val="102F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4053" name="Google Shape;569;p25"/>
              <p:cNvSpPr txBox="1">
                <a:spLocks noChangeArrowheads="1"/>
              </p:cNvSpPr>
              <p:nvPr/>
            </p:nvSpPr>
            <p:spPr bwMode="auto">
              <a:xfrm>
                <a:off x="5983347" y="5663785"/>
                <a:ext cx="569690" cy="437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8621" rIns="0" bIns="0"/>
              <a:lstStyle>
                <a:lvl1pPr marL="825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13000"/>
                  </a:lnSpc>
                </a:pPr>
                <a:r>
                  <a:rPr lang="en-ID" altLang="en-US" sz="1600" b="1">
                    <a:solidFill>
                      <a:srgbClr val="FFFFFF"/>
                    </a:solidFill>
                    <a:cs typeface="Arial" panose="020B0604020202020204" pitchFamily="34" charset="0"/>
                    <a:sym typeface="Arial" panose="020B0604020202020204" pitchFamily="34" charset="0"/>
                  </a:rPr>
                  <a:t>1.0</a:t>
                </a:r>
                <a:endParaRPr lang="en-US" altLang="en-US" sz="16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054" name="Google Shape;570;p25"/>
              <p:cNvSpPr txBox="1">
                <a:spLocks noChangeArrowheads="1"/>
              </p:cNvSpPr>
              <p:nvPr/>
            </p:nvSpPr>
            <p:spPr bwMode="auto">
              <a:xfrm>
                <a:off x="6018686" y="4174406"/>
                <a:ext cx="598323" cy="437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8621" rIns="0" bIns="0"/>
              <a:lstStyle>
                <a:lvl1pPr marL="825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13000"/>
                  </a:lnSpc>
                </a:pPr>
                <a:r>
                  <a:rPr lang="en-ID" altLang="en-US" sz="1600" b="1">
                    <a:solidFill>
                      <a:srgbClr val="FFFFFF"/>
                    </a:solidFill>
                    <a:cs typeface="Arial" panose="020B0604020202020204" pitchFamily="34" charset="0"/>
                    <a:sym typeface="Arial" panose="020B0604020202020204" pitchFamily="34" charset="0"/>
                  </a:rPr>
                  <a:t>2.0</a:t>
                </a:r>
                <a:endParaRPr lang="en-US" altLang="en-US" sz="16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055" name="Google Shape;571;p25"/>
              <p:cNvSpPr txBox="1">
                <a:spLocks noChangeArrowheads="1"/>
              </p:cNvSpPr>
              <p:nvPr/>
            </p:nvSpPr>
            <p:spPr bwMode="auto">
              <a:xfrm>
                <a:off x="5992649" y="2785418"/>
                <a:ext cx="598323" cy="437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8621" rIns="0" bIns="0"/>
              <a:lstStyle>
                <a:lvl1pPr marL="825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13000"/>
                  </a:lnSpc>
                </a:pPr>
                <a:r>
                  <a:rPr lang="en-ID" altLang="en-US" sz="1600" b="1">
                    <a:solidFill>
                      <a:srgbClr val="FFFFFF"/>
                    </a:solidFill>
                    <a:cs typeface="Arial" panose="020B0604020202020204" pitchFamily="34" charset="0"/>
                    <a:sym typeface="Arial" panose="020B0604020202020204" pitchFamily="34" charset="0"/>
                  </a:rPr>
                  <a:t>3.0</a:t>
                </a:r>
                <a:endParaRPr lang="en-US" altLang="en-US" sz="16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056" name="Google Shape;572;p25"/>
              <p:cNvSpPr txBox="1">
                <a:spLocks noChangeArrowheads="1"/>
              </p:cNvSpPr>
              <p:nvPr/>
            </p:nvSpPr>
            <p:spPr bwMode="auto">
              <a:xfrm>
                <a:off x="6020737" y="1347280"/>
                <a:ext cx="598323" cy="4378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8621" rIns="0" bIns="0"/>
              <a:lstStyle>
                <a:lvl1pPr marL="825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2847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7419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1991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656330" indent="1905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13000"/>
                  </a:lnSpc>
                </a:pPr>
                <a:r>
                  <a:rPr lang="en-ID" altLang="en-US" sz="1600" b="1">
                    <a:solidFill>
                      <a:srgbClr val="FFFFFF"/>
                    </a:solidFill>
                    <a:cs typeface="Arial" panose="020B0604020202020204" pitchFamily="34" charset="0"/>
                    <a:sym typeface="Arial" panose="020B0604020202020204" pitchFamily="34" charset="0"/>
                  </a:rPr>
                  <a:t>4.0</a:t>
                </a:r>
                <a:endParaRPr lang="en-US" altLang="en-US" sz="1600">
                  <a:solidFill>
                    <a:srgbClr val="000000"/>
                  </a:solidFill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057" name="Google Shape;573;p25"/>
              <p:cNvSpPr txBox="1">
                <a:spLocks noChangeArrowheads="1"/>
              </p:cNvSpPr>
              <p:nvPr/>
            </p:nvSpPr>
            <p:spPr bwMode="auto">
              <a:xfrm>
                <a:off x="729292" y="6441038"/>
                <a:ext cx="2972360" cy="397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2068" tIns="31025" rIns="62068" bIns="31025"/>
              <a:lstStyle/>
              <a:p>
                <a:r>
                  <a:rPr lang="en-ID" altLang="en-US" sz="1200">
                    <a:latin typeface="Avenir"/>
                    <a:ea typeface="Avenir"/>
                    <a:cs typeface="Avenir"/>
                    <a:sym typeface="Avenir"/>
                  </a:rPr>
                  <a:t> Sumber: </a:t>
                </a:r>
                <a:r>
                  <a:rPr lang="en-ID" altLang="en-US" sz="1200" b="1">
                    <a:latin typeface="Avenir"/>
                    <a:ea typeface="Avenir"/>
                    <a:cs typeface="Avenir"/>
                    <a:sym typeface="Avenir"/>
                  </a:rPr>
                  <a:t>Marcus Foth</a:t>
                </a:r>
                <a:endParaRPr lang="en-US" altLang="en-US" sz="1200"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44039" name="Google Shape;563;p25"/>
            <p:cNvSpPr txBox="1">
              <a:spLocks noChangeArrowheads="1"/>
            </p:cNvSpPr>
            <p:nvPr/>
          </p:nvSpPr>
          <p:spPr bwMode="auto">
            <a:xfrm>
              <a:off x="4698825" y="3980504"/>
              <a:ext cx="554561" cy="107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912" rIns="0" bIns="0"/>
            <a:lstStyle>
              <a:lvl1pPr marL="1651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284730" indent="1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741930" indent="1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199130" indent="1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656330" indent="1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88000"/>
                </a:lnSpc>
              </a:pPr>
              <a:r>
                <a:rPr lang="en-ID" altLang="en-US" sz="1200">
                  <a:solidFill>
                    <a:srgbClr val="FFFFFF"/>
                  </a:solidFill>
                  <a:latin typeface="Montserrat Medium" charset="0"/>
                  <a:cs typeface="Montserrat Medium" charset="0"/>
                  <a:sym typeface="Montserrat Medium" charset="0"/>
                </a:rPr>
                <a:t>Kota</a:t>
              </a:r>
              <a:endParaRPr lang="en-US" altLang="en-US" sz="1200">
                <a:solidFill>
                  <a:srgbClr val="000000"/>
                </a:solidFill>
                <a:latin typeface="Montserrat Medium" charset="0"/>
                <a:cs typeface="Montserrat Medium" charset="0"/>
                <a:sym typeface="Montserrat Medium" charset="0"/>
              </a:endParaRPr>
            </a:p>
          </p:txBody>
        </p:sp>
        <p:sp>
          <p:nvSpPr>
            <p:cNvPr id="44040" name="Google Shape;563;p25"/>
            <p:cNvSpPr txBox="1">
              <a:spLocks noChangeArrowheads="1"/>
            </p:cNvSpPr>
            <p:nvPr/>
          </p:nvSpPr>
          <p:spPr bwMode="auto">
            <a:xfrm>
              <a:off x="4689612" y="2832243"/>
              <a:ext cx="554561" cy="107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912" rIns="0" bIns="0"/>
            <a:lstStyle>
              <a:lvl1pPr marL="1651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284730" indent="1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741930" indent="1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199130" indent="1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656330" indent="1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88000"/>
                </a:lnSpc>
              </a:pPr>
              <a:r>
                <a:rPr lang="en-ID" altLang="en-US" sz="1200">
                  <a:solidFill>
                    <a:srgbClr val="FFFFFF"/>
                  </a:solidFill>
                  <a:latin typeface="Montserrat Medium" charset="0"/>
                  <a:cs typeface="Montserrat Medium" charset="0"/>
                  <a:sym typeface="Montserrat Medium" charset="0"/>
                </a:rPr>
                <a:t>Kota</a:t>
              </a:r>
              <a:endParaRPr lang="en-US" altLang="en-US" sz="1200">
                <a:solidFill>
                  <a:srgbClr val="000000"/>
                </a:solidFill>
                <a:latin typeface="Montserrat Medium" charset="0"/>
                <a:cs typeface="Montserrat Medium" charset="0"/>
                <a:sym typeface="Montserrat Medium" charset="0"/>
              </a:endParaRPr>
            </a:p>
          </p:txBody>
        </p:sp>
        <p:sp>
          <p:nvSpPr>
            <p:cNvPr id="44041" name="Google Shape;563;p25"/>
            <p:cNvSpPr txBox="1">
              <a:spLocks noChangeArrowheads="1"/>
            </p:cNvSpPr>
            <p:nvPr/>
          </p:nvSpPr>
          <p:spPr bwMode="auto">
            <a:xfrm>
              <a:off x="4690280" y="1609860"/>
              <a:ext cx="554561" cy="107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912" rIns="0" bIns="0"/>
            <a:lstStyle>
              <a:lvl1pPr marL="1651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284730" indent="1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741930" indent="1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199130" indent="1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656330" indent="190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88000"/>
                </a:lnSpc>
              </a:pPr>
              <a:r>
                <a:rPr lang="en-ID" altLang="en-US" sz="1200">
                  <a:solidFill>
                    <a:srgbClr val="FFFFFF"/>
                  </a:solidFill>
                  <a:latin typeface="Montserrat Medium" charset="0"/>
                  <a:cs typeface="Montserrat Medium" charset="0"/>
                  <a:sym typeface="Montserrat Medium" charset="0"/>
                </a:rPr>
                <a:t>Kota</a:t>
              </a:r>
              <a:endParaRPr lang="en-US" altLang="en-US" sz="1200">
                <a:solidFill>
                  <a:srgbClr val="000000"/>
                </a:solidFill>
                <a:latin typeface="Montserrat Medium" charset="0"/>
                <a:cs typeface="Montserrat Medium" charset="0"/>
                <a:sym typeface="Montserrat Medium" charset="0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041400"/>
          </a:xfrm>
          <a:solidFill>
            <a:srgbClr val="CCFFCC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Agenda </a:t>
            </a:r>
            <a:r>
              <a:rPr lang="en-US" sz="2400" dirty="0" err="1">
                <a:ea typeface="+mj-ea"/>
                <a:cs typeface="+mj-cs"/>
              </a:rPr>
              <a:t>Strategis</a:t>
            </a:r>
            <a:r>
              <a:rPr lang="en-US" sz="2400" dirty="0">
                <a:ea typeface="+mj-ea"/>
                <a:cs typeface="+mj-cs"/>
              </a:rPr>
              <a:t> </a:t>
            </a:r>
            <a:br>
              <a:rPr lang="en-US" sz="2400" dirty="0">
                <a:ea typeface="+mj-ea"/>
                <a:cs typeface="+mj-cs"/>
              </a:rPr>
            </a:br>
            <a:r>
              <a:rPr lang="en-US" sz="2400" dirty="0" err="1">
                <a:ea typeface="+mj-ea"/>
                <a:cs typeface="+mj-cs"/>
              </a:rPr>
              <a:t>Desain</a:t>
            </a:r>
            <a:r>
              <a:rPr lang="en-US" sz="2400" dirty="0">
                <a:ea typeface="+mj-ea"/>
                <a:cs typeface="+mj-cs"/>
              </a:rPr>
              <a:t> </a:t>
            </a:r>
            <a:r>
              <a:rPr lang="en-US" sz="2400" dirty="0" err="1">
                <a:ea typeface="+mj-ea"/>
                <a:cs typeface="+mj-cs"/>
              </a:rPr>
              <a:t>Besar</a:t>
            </a:r>
            <a:r>
              <a:rPr lang="en-US" sz="2400" dirty="0">
                <a:ea typeface="+mj-ea"/>
                <a:cs typeface="+mj-cs"/>
              </a:rPr>
              <a:t> Isu Strategis (Kolaborasi)</a:t>
            </a:r>
            <a:endParaRPr lang="en-US" sz="2400" dirty="0">
              <a:ea typeface="+mj-ea"/>
              <a:cs typeface="+mj-cs"/>
            </a:endParaRPr>
          </a:p>
        </p:txBody>
      </p:sp>
      <p:sp>
        <p:nvSpPr>
          <p:cNvPr id="4505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C7D7E6C-F1CD-44D7-A7DC-B83F11E43C60}" type="datetime1">
              <a:rPr lang="en-ID" altLang="en-US"/>
            </a:fld>
            <a:endParaRPr lang="en-US" altLang="en-US"/>
          </a:p>
        </p:txBody>
      </p:sp>
      <p:sp>
        <p:nvSpPr>
          <p:cNvPr id="45060" name="TextBox 18"/>
          <p:cNvSpPr txBox="1">
            <a:spLocks noChangeArrowheads="1"/>
          </p:cNvSpPr>
          <p:nvPr/>
        </p:nvSpPr>
        <p:spPr bwMode="auto">
          <a:xfrm>
            <a:off x="366713" y="6373813"/>
            <a:ext cx="48910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300">
                <a:solidFill>
                  <a:srgbClr val="FF0000"/>
                </a:solidFill>
              </a:rPr>
              <a:t>Sumber: Dinas Lingkungan Hidup Pemprov DKI Jakarta, 2022</a:t>
            </a:r>
            <a:endParaRPr lang="en-US" altLang="en-US" sz="1300">
              <a:solidFill>
                <a:srgbClr val="FF0000"/>
              </a:solidFill>
            </a:endParaRP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0"/>
            <a:ext cx="8839200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6349B91-8CC6-4EAD-BF15-D4C059353512}" type="datetime1">
              <a:rPr lang="en-ID" altLang="en-US"/>
            </a:fld>
            <a:endParaRPr lang="en-US" altLang="en-US"/>
          </a:p>
        </p:txBody>
      </p:sp>
      <p:pic>
        <p:nvPicPr>
          <p:cNvPr id="32771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533400"/>
            <a:ext cx="9144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366713" y="6373813"/>
            <a:ext cx="44338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300">
                <a:solidFill>
                  <a:srgbClr val="FF0000"/>
                </a:solidFill>
              </a:rPr>
              <a:t>Sumber: Pemprov DKI Jakarta, 2022</a:t>
            </a:r>
            <a:endParaRPr lang="en-US" altLang="en-US" sz="130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87313"/>
            <a:ext cx="8839200" cy="1041400"/>
          </a:xfrm>
          <a:solidFill>
            <a:srgbClr val="CCFFCC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en-US" sz="2600" dirty="0">
                <a:ea typeface="+mj-ea"/>
                <a:cs typeface="+mj-cs"/>
              </a:rPr>
              <a:t>Agenda </a:t>
            </a:r>
            <a:r>
              <a:rPr lang="en-US" sz="2600" dirty="0" err="1">
                <a:ea typeface="+mj-ea"/>
                <a:cs typeface="+mj-cs"/>
              </a:rPr>
              <a:t>Strategis</a:t>
            </a:r>
            <a:br>
              <a:rPr lang="en-US" sz="2600" dirty="0">
                <a:ea typeface="+mj-ea"/>
                <a:cs typeface="+mj-cs"/>
              </a:rPr>
            </a:br>
            <a:r>
              <a:rPr lang="en-US" sz="2600" dirty="0" err="1">
                <a:ea typeface="+mj-ea"/>
                <a:cs typeface="+mj-cs"/>
              </a:rPr>
              <a:t>Konsep</a:t>
            </a:r>
            <a:r>
              <a:rPr lang="en-US" sz="2600" dirty="0">
                <a:ea typeface="+mj-ea"/>
                <a:cs typeface="+mj-cs"/>
              </a:rPr>
              <a:t> </a:t>
            </a:r>
            <a:r>
              <a:rPr lang="en-US" sz="2600" dirty="0" err="1">
                <a:ea typeface="+mj-ea"/>
                <a:cs typeface="+mj-cs"/>
              </a:rPr>
              <a:t>Pengembangan</a:t>
            </a:r>
            <a:r>
              <a:rPr lang="en-US" sz="2600" dirty="0">
                <a:ea typeface="+mj-ea"/>
                <a:cs typeface="+mj-cs"/>
              </a:rPr>
              <a:t> </a:t>
            </a:r>
            <a:r>
              <a:rPr lang="en-US" sz="2600" dirty="0" err="1">
                <a:ea typeface="+mj-ea"/>
                <a:cs typeface="+mj-cs"/>
              </a:rPr>
              <a:t>Keruangan</a:t>
            </a:r>
            <a:r>
              <a:rPr lang="en-US" sz="2600" dirty="0">
                <a:ea typeface="+mj-ea"/>
                <a:cs typeface="+mj-cs"/>
              </a:rPr>
              <a:t> : Kota </a:t>
            </a:r>
            <a:r>
              <a:rPr lang="en-US" sz="2600" dirty="0" err="1">
                <a:ea typeface="+mj-ea"/>
                <a:cs typeface="+mj-cs"/>
              </a:rPr>
              <a:t>Kompak</a:t>
            </a:r>
            <a:endParaRPr lang="en-US" sz="2600" dirty="0"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9E101F3-D8C4-4D7A-B391-171808B8FD9C}" type="datetime1">
              <a:rPr lang="en-ID" altLang="en-US"/>
            </a:fld>
            <a:endParaRPr lang="en-US" altLang="en-US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0616E00-4158-492A-B8E4-6EDB289AA0D3}" type="slidenum">
              <a:rPr lang="en-US" altLang="en-US" smtClean="0">
                <a:latin typeface="Arial" panose="020B0604020202020204" pitchFamily="34" charset="0"/>
                <a:ea typeface="MS PGothic" panose="020B0600070205080204" pitchFamily="34" charset="-128"/>
              </a:rPr>
            </a:fld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883"/>
            <a:ext cx="9144000" cy="632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11"/>
          <p:cNvSpPr txBox="1">
            <a:spLocks noChangeArrowheads="1"/>
          </p:cNvSpPr>
          <p:nvPr/>
        </p:nvSpPr>
        <p:spPr bwMode="auto">
          <a:xfrm>
            <a:off x="366713" y="6373813"/>
            <a:ext cx="44338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300">
                <a:solidFill>
                  <a:srgbClr val="FF0000"/>
                </a:solidFill>
              </a:rPr>
              <a:t>Sumber: Pemprov DKI Jakarta, 2022</a:t>
            </a:r>
            <a:endParaRPr lang="en-US" altLang="en-US" sz="130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7" y="197417"/>
            <a:ext cx="8839966" cy="11278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alphaModFix amt="17000"/>
          </a:blip>
          <a:stretch>
            <a:fillRect/>
          </a:stretch>
        </p:blipFill>
        <p:spPr>
          <a:xfrm>
            <a:off x="-1524000" y="-633095"/>
            <a:ext cx="12192000" cy="8124825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4AD4-0937-4A45-A3B7-B8D6DD2D99E8}" type="datetime1">
              <a:rPr lang="en-ID" smtClean="0"/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2080-ACDA-45C4-A74F-EA97882F076A}" type="slidenum">
              <a:rPr lang="en-US" smtClean="0"/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57300" y="1470660"/>
            <a:ext cx="6645910" cy="4607482"/>
            <a:chOff x="1257299" y="2075340"/>
            <a:chExt cx="6645912" cy="3463949"/>
          </a:xfrm>
        </p:grpSpPr>
        <p:sp>
          <p:nvSpPr>
            <p:cNvPr id="13" name="TextBox 12"/>
            <p:cNvSpPr txBox="1"/>
            <p:nvPr/>
          </p:nvSpPr>
          <p:spPr>
            <a:xfrm>
              <a:off x="2183052" y="4846106"/>
              <a:ext cx="4880766" cy="69318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>
                  <a:cs typeface="Arial" panose="020B0604020202020204" pitchFamily="34" charset="0"/>
                </a:rPr>
                <a:t>Contoh Agenda Strategis. </a:t>
              </a:r>
              <a:endParaRPr lang="en-US" sz="2400" dirty="0">
                <a:cs typeface="Arial" panose="020B0604020202020204" pitchFamily="34" charset="0"/>
              </a:endParaRPr>
            </a:p>
            <a:p>
              <a:pPr algn="ctr"/>
              <a:r>
                <a:rPr lang="en-US" sz="2400" dirty="0">
                  <a:cs typeface="Arial" panose="020B0604020202020204" pitchFamily="34" charset="0"/>
                </a:rPr>
                <a:t>Belajar dari Jakarta</a:t>
              </a:r>
              <a:endParaRPr lang="en-US" sz="2400" dirty="0">
                <a:cs typeface="Arial" panose="020B0604020202020204" pitchFamily="34" charset="0"/>
              </a:endParaRPr>
            </a:p>
            <a:p>
              <a:endParaRPr lang="en-US" sz="3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257299" y="2075340"/>
              <a:ext cx="6645912" cy="1941044"/>
              <a:chOff x="1257298" y="628592"/>
              <a:chExt cx="6645912" cy="1941044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273810" y="1719782"/>
                <a:ext cx="6629400" cy="380964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sz="3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400" dirty="0" err="1">
                    <a:cs typeface="Arial" panose="020B0604020202020204" pitchFamily="34" charset="0"/>
                  </a:rPr>
                  <a:t>Karateristik</a:t>
                </a:r>
                <a:r>
                  <a:rPr lang="en-US" sz="2400" dirty="0">
                    <a:cs typeface="Arial" panose="020B0604020202020204" pitchFamily="34" charset="0"/>
                  </a:rPr>
                  <a:t> dan </a:t>
                </a:r>
                <a:r>
                  <a:rPr lang="en-US" sz="2400" dirty="0" err="1">
                    <a:cs typeface="Arial" panose="020B0604020202020204" pitchFamily="34" charset="0"/>
                  </a:rPr>
                  <a:t>Pemeringkatan</a:t>
                </a:r>
                <a:r>
                  <a:rPr lang="en-US" sz="2400" dirty="0">
                    <a:cs typeface="Arial" panose="020B0604020202020204" pitchFamily="34" charset="0"/>
                  </a:rPr>
                  <a:t> Kota</a:t>
                </a:r>
                <a:endParaRPr lang="en-US" sz="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956210" y="628592"/>
                <a:ext cx="3231579" cy="41581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/>
                  <a:t>Kisi </a:t>
                </a:r>
                <a:r>
                  <a:rPr lang="en-US" sz="3000" b="1" dirty="0" err="1"/>
                  <a:t>Gelar</a:t>
                </a:r>
                <a:r>
                  <a:rPr lang="en-US" sz="3000" b="1" dirty="0"/>
                  <a:t> </a:t>
                </a:r>
                <a:r>
                  <a:rPr lang="en-US" sz="3000" b="1" dirty="0" err="1"/>
                  <a:t>Wicara</a:t>
                </a:r>
                <a:endParaRPr lang="en-US" sz="30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257300" y="2153821"/>
                <a:ext cx="6629400" cy="41581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sz="3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400" dirty="0" err="1">
                    <a:cs typeface="Arial" panose="020B0604020202020204" pitchFamily="34" charset="0"/>
                  </a:rPr>
                  <a:t>Tata Kelola Pemerintahan Kota Global </a:t>
                </a:r>
                <a:endParaRPr lang="en-US" sz="2400" dirty="0">
                  <a:cs typeface="Arial" panose="020B0604020202020204" pitchFamily="34" charset="0"/>
                </a:endParaRPr>
              </a:p>
              <a:p>
                <a:endParaRPr lang="en-US" sz="3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257298" y="1297200"/>
                <a:ext cx="6629400" cy="36960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endParaRPr lang="en-US" sz="3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400" dirty="0" err="1">
                    <a:cs typeface="Arial" panose="020B0604020202020204" pitchFamily="34" charset="0"/>
                  </a:rPr>
                  <a:t>Pemahaman</a:t>
                </a:r>
                <a:r>
                  <a:rPr lang="en-US" sz="2400" dirty="0">
                    <a:cs typeface="Arial" panose="020B0604020202020204" pitchFamily="34" charset="0"/>
                  </a:rPr>
                  <a:t> Dasar</a:t>
                </a:r>
                <a:endParaRPr lang="en-US" sz="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257299" y="4084617"/>
              <a:ext cx="6629400" cy="69318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>
                  <a:cs typeface="Arial" panose="020B0604020202020204" pitchFamily="34" charset="0"/>
                </a:rPr>
                <a:t>Praktik Baik dan Pembelajaran Transformasi </a:t>
              </a:r>
              <a:endParaRPr lang="en-US" sz="2400" dirty="0">
                <a:cs typeface="Arial" panose="020B0604020202020204" pitchFamily="34" charset="0"/>
              </a:endParaRPr>
            </a:p>
            <a:p>
              <a:pPr algn="ctr"/>
              <a:r>
                <a:rPr lang="en-US" sz="2400" dirty="0">
                  <a:cs typeface="Arial" panose="020B0604020202020204" pitchFamily="34" charset="0"/>
                </a:rPr>
                <a:t>Tata Kelola Pemerintahan Kota Global Dunia</a:t>
              </a:r>
              <a:endParaRPr lang="en-US" sz="2400" dirty="0">
                <a:cs typeface="Arial" panose="020B0604020202020204" pitchFamily="34" charset="0"/>
              </a:endParaRPr>
            </a:p>
            <a:p>
              <a:endParaRPr lang="en-US" sz="3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A5AA781-6BB5-47BB-BEBA-2A25AD4CD3A1}" type="datetime1">
              <a:rPr lang="en-ID" altLang="en-US"/>
            </a:fld>
            <a:endParaRPr lang="en-US" altLang="en-US"/>
          </a:p>
        </p:txBody>
      </p:sp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9144000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415088"/>
            <a:ext cx="443865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87313"/>
            <a:ext cx="8839200" cy="1041400"/>
          </a:xfrm>
          <a:solidFill>
            <a:srgbClr val="CCFFCC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en-US" sz="2600" dirty="0">
                <a:ea typeface="+mj-ea"/>
                <a:cs typeface="+mj-cs"/>
              </a:rPr>
              <a:t>Agenda </a:t>
            </a:r>
            <a:r>
              <a:rPr lang="en-US" sz="2600" dirty="0" err="1">
                <a:ea typeface="+mj-ea"/>
                <a:cs typeface="+mj-cs"/>
              </a:rPr>
              <a:t>Strategis</a:t>
            </a:r>
            <a:br>
              <a:rPr lang="en-US" sz="2600" dirty="0">
                <a:ea typeface="+mj-ea"/>
                <a:cs typeface="+mj-cs"/>
              </a:rPr>
            </a:br>
            <a:r>
              <a:rPr lang="en-US" sz="2200" dirty="0" err="1">
                <a:ea typeface="+mj-ea"/>
                <a:cs typeface="+mj-cs"/>
              </a:rPr>
              <a:t>Konsep</a:t>
            </a:r>
            <a:r>
              <a:rPr lang="en-US" sz="2200" dirty="0">
                <a:ea typeface="+mj-ea"/>
                <a:cs typeface="+mj-cs"/>
              </a:rPr>
              <a:t> </a:t>
            </a:r>
            <a:r>
              <a:rPr lang="en-US" sz="2200" dirty="0" err="1">
                <a:ea typeface="+mj-ea"/>
                <a:cs typeface="+mj-cs"/>
              </a:rPr>
              <a:t>Pengembangan</a:t>
            </a:r>
            <a:r>
              <a:rPr lang="en-US" sz="2200" dirty="0">
                <a:ea typeface="+mj-ea"/>
                <a:cs typeface="+mj-cs"/>
              </a:rPr>
              <a:t> </a:t>
            </a:r>
            <a:r>
              <a:rPr lang="en-US" sz="2200" dirty="0" err="1">
                <a:ea typeface="+mj-ea"/>
                <a:cs typeface="+mj-cs"/>
              </a:rPr>
              <a:t>Keruangan</a:t>
            </a:r>
            <a:r>
              <a:rPr lang="en-US" sz="2200" dirty="0">
                <a:ea typeface="+mj-ea"/>
                <a:cs typeface="+mj-cs"/>
              </a:rPr>
              <a:t> : Kota </a:t>
            </a:r>
            <a:r>
              <a:rPr lang="en-US" sz="2200" dirty="0" err="1">
                <a:ea typeface="+mj-ea"/>
                <a:cs typeface="+mj-cs"/>
              </a:rPr>
              <a:t>Kompak</a:t>
            </a:r>
            <a:endParaRPr lang="en-US" sz="2200" dirty="0"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C577789-7061-42A9-B230-1E15A6EB57F5}" type="datetime1">
              <a:rPr lang="en-ID" altLang="en-US"/>
            </a:fld>
            <a:endParaRPr lang="en-US" altLang="en-US"/>
          </a:p>
        </p:txBody>
      </p:sp>
      <p:pic>
        <p:nvPicPr>
          <p:cNvPr id="35843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05563"/>
            <a:ext cx="44386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87313"/>
            <a:ext cx="8839200" cy="1041400"/>
          </a:xfrm>
          <a:solidFill>
            <a:srgbClr val="CCFFCC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en-US" sz="2600" dirty="0">
                <a:ea typeface="+mj-ea"/>
                <a:cs typeface="+mj-cs"/>
              </a:rPr>
              <a:t>Agenda </a:t>
            </a:r>
            <a:r>
              <a:rPr lang="en-US" sz="2600" dirty="0" err="1">
                <a:ea typeface="+mj-ea"/>
                <a:cs typeface="+mj-cs"/>
              </a:rPr>
              <a:t>Strategis</a:t>
            </a:r>
            <a:br>
              <a:rPr lang="en-US" sz="2600" dirty="0">
                <a:ea typeface="+mj-ea"/>
                <a:cs typeface="+mj-cs"/>
              </a:rPr>
            </a:br>
            <a:r>
              <a:rPr lang="en-US" sz="2200" dirty="0" err="1">
                <a:ea typeface="+mj-ea"/>
                <a:cs typeface="+mj-cs"/>
              </a:rPr>
              <a:t>Konsep</a:t>
            </a:r>
            <a:r>
              <a:rPr lang="en-US" sz="2200" dirty="0">
                <a:ea typeface="+mj-ea"/>
                <a:cs typeface="+mj-cs"/>
              </a:rPr>
              <a:t> </a:t>
            </a:r>
            <a:r>
              <a:rPr lang="en-US" sz="2200" dirty="0" err="1">
                <a:ea typeface="+mj-ea"/>
                <a:cs typeface="+mj-cs"/>
              </a:rPr>
              <a:t>Pengembangan</a:t>
            </a:r>
            <a:r>
              <a:rPr lang="en-US" sz="2200" dirty="0">
                <a:ea typeface="+mj-ea"/>
                <a:cs typeface="+mj-cs"/>
              </a:rPr>
              <a:t> </a:t>
            </a:r>
            <a:r>
              <a:rPr lang="en-US" sz="2200" dirty="0" err="1">
                <a:ea typeface="+mj-ea"/>
                <a:cs typeface="+mj-cs"/>
              </a:rPr>
              <a:t>Keruangan</a:t>
            </a:r>
            <a:r>
              <a:rPr lang="en-US" sz="2200" dirty="0">
                <a:ea typeface="+mj-ea"/>
                <a:cs typeface="+mj-cs"/>
              </a:rPr>
              <a:t> : Kota </a:t>
            </a:r>
            <a:r>
              <a:rPr lang="en-US" sz="2200" dirty="0" err="1">
                <a:ea typeface="+mj-ea"/>
                <a:cs typeface="+mj-cs"/>
              </a:rPr>
              <a:t>Kompak</a:t>
            </a:r>
            <a:endParaRPr lang="en-US" sz="2200" dirty="0"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1160AEC-6125-42DD-8EAF-F615B546EC58}" type="datetime1">
              <a:rPr lang="en-ID" altLang="en-US"/>
            </a:fld>
            <a:endParaRPr lang="en-US" altLang="en-US"/>
          </a:p>
        </p:txBody>
      </p:sp>
      <p:pic>
        <p:nvPicPr>
          <p:cNvPr id="36867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12"/>
            <a:ext cx="9144000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366713" y="6373813"/>
            <a:ext cx="44338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300">
                <a:solidFill>
                  <a:srgbClr val="FF0000"/>
                </a:solidFill>
              </a:rPr>
              <a:t>Sumber: Pemprov DKI Jakarta, 2022</a:t>
            </a:r>
            <a:endParaRPr lang="en-US" altLang="en-US" sz="1300">
              <a:solidFill>
                <a:srgbClr val="FF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87313"/>
            <a:ext cx="8839200" cy="1041400"/>
          </a:xfrm>
          <a:solidFill>
            <a:srgbClr val="CCFFCC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en-US" sz="2600" dirty="0">
                <a:ea typeface="+mj-ea"/>
                <a:cs typeface="+mj-cs"/>
              </a:rPr>
              <a:t>Agenda </a:t>
            </a:r>
            <a:r>
              <a:rPr lang="en-US" sz="2600" dirty="0" err="1">
                <a:ea typeface="+mj-ea"/>
                <a:cs typeface="+mj-cs"/>
              </a:rPr>
              <a:t>Strategis</a:t>
            </a:r>
            <a:br>
              <a:rPr lang="en-US" sz="2600" dirty="0">
                <a:ea typeface="+mj-ea"/>
                <a:cs typeface="+mj-cs"/>
              </a:rPr>
            </a:br>
            <a:r>
              <a:rPr lang="en-US" sz="2200" dirty="0" err="1">
                <a:ea typeface="+mj-ea"/>
                <a:cs typeface="+mj-cs"/>
              </a:rPr>
              <a:t>Konsep</a:t>
            </a:r>
            <a:r>
              <a:rPr lang="en-US" sz="2200" dirty="0">
                <a:ea typeface="+mj-ea"/>
                <a:cs typeface="+mj-cs"/>
              </a:rPr>
              <a:t> </a:t>
            </a:r>
            <a:r>
              <a:rPr lang="en-US" sz="2200" dirty="0" err="1">
                <a:ea typeface="+mj-ea"/>
                <a:cs typeface="+mj-cs"/>
              </a:rPr>
              <a:t>Pengembangan</a:t>
            </a:r>
            <a:r>
              <a:rPr lang="en-US" sz="2200" dirty="0">
                <a:ea typeface="+mj-ea"/>
                <a:cs typeface="+mj-cs"/>
              </a:rPr>
              <a:t> </a:t>
            </a:r>
            <a:r>
              <a:rPr lang="en-US" sz="2200" dirty="0" err="1">
                <a:ea typeface="+mj-ea"/>
                <a:cs typeface="+mj-cs"/>
              </a:rPr>
              <a:t>Keruangan</a:t>
            </a:r>
            <a:r>
              <a:rPr lang="en-US" sz="2200" dirty="0">
                <a:ea typeface="+mj-ea"/>
                <a:cs typeface="+mj-cs"/>
              </a:rPr>
              <a:t> : Kota </a:t>
            </a:r>
            <a:r>
              <a:rPr lang="en-US" sz="2200" dirty="0" err="1">
                <a:ea typeface="+mj-ea"/>
                <a:cs typeface="+mj-cs"/>
              </a:rPr>
              <a:t>Kompak</a:t>
            </a:r>
            <a:endParaRPr lang="en-US" sz="2200" dirty="0"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E7E4618-2700-43AE-ACBD-982E989C15C4}" type="datetime1">
              <a:rPr lang="en-ID" altLang="en-US"/>
            </a:fld>
            <a:endParaRPr lang="en-US" altLang="en-US"/>
          </a:p>
        </p:txBody>
      </p:sp>
      <p:pic>
        <p:nvPicPr>
          <p:cNvPr id="37891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365124"/>
            <a:ext cx="9144000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366713" y="6373813"/>
            <a:ext cx="44338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300">
                <a:solidFill>
                  <a:srgbClr val="FF0000"/>
                </a:solidFill>
              </a:rPr>
              <a:t>Sumber: Pemprov DKI Jakarta, 2022</a:t>
            </a:r>
            <a:endParaRPr lang="en-US" altLang="en-US" sz="130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87313"/>
            <a:ext cx="8839200" cy="1041400"/>
          </a:xfrm>
          <a:solidFill>
            <a:srgbClr val="CCFFCC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en-US" sz="2600" dirty="0">
                <a:ea typeface="+mj-ea"/>
                <a:cs typeface="+mj-cs"/>
              </a:rPr>
              <a:t>Agenda </a:t>
            </a:r>
            <a:r>
              <a:rPr lang="en-US" sz="2600" dirty="0" err="1">
                <a:ea typeface="+mj-ea"/>
                <a:cs typeface="+mj-cs"/>
              </a:rPr>
              <a:t>Strategis</a:t>
            </a:r>
            <a:br>
              <a:rPr lang="en-US" sz="2600" dirty="0">
                <a:ea typeface="+mj-ea"/>
                <a:cs typeface="+mj-cs"/>
              </a:rPr>
            </a:br>
            <a:r>
              <a:rPr lang="en-US" sz="2200" dirty="0" err="1">
                <a:ea typeface="+mj-ea"/>
                <a:cs typeface="+mj-cs"/>
              </a:rPr>
              <a:t>Konsep</a:t>
            </a:r>
            <a:r>
              <a:rPr lang="en-US" sz="2200" dirty="0">
                <a:ea typeface="+mj-ea"/>
                <a:cs typeface="+mj-cs"/>
              </a:rPr>
              <a:t> </a:t>
            </a:r>
            <a:r>
              <a:rPr lang="en-US" sz="2200" dirty="0" err="1">
                <a:ea typeface="+mj-ea"/>
                <a:cs typeface="+mj-cs"/>
              </a:rPr>
              <a:t>Pengembangan</a:t>
            </a:r>
            <a:r>
              <a:rPr lang="en-US" sz="2200" dirty="0">
                <a:ea typeface="+mj-ea"/>
                <a:cs typeface="+mj-cs"/>
              </a:rPr>
              <a:t> </a:t>
            </a:r>
            <a:r>
              <a:rPr lang="en-US" sz="2200" dirty="0" err="1">
                <a:ea typeface="+mj-ea"/>
                <a:cs typeface="+mj-cs"/>
              </a:rPr>
              <a:t>Keruangan</a:t>
            </a:r>
            <a:r>
              <a:rPr lang="en-US" sz="2200" dirty="0">
                <a:ea typeface="+mj-ea"/>
                <a:cs typeface="+mj-cs"/>
              </a:rPr>
              <a:t> : Kota </a:t>
            </a:r>
            <a:r>
              <a:rPr lang="en-US" sz="2200" dirty="0" err="1">
                <a:ea typeface="+mj-ea"/>
                <a:cs typeface="+mj-cs"/>
              </a:rPr>
              <a:t>Kompak</a:t>
            </a:r>
            <a:endParaRPr lang="en-US" sz="2200" dirty="0"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8013C3D-4E48-4090-8A5E-59097D3D55EB}" type="datetime1">
              <a:rPr lang="en-ID" altLang="en-US"/>
            </a:fld>
            <a:endParaRPr lang="en-US" altLang="en-US"/>
          </a:p>
        </p:txBody>
      </p:sp>
      <p:pic>
        <p:nvPicPr>
          <p:cNvPr id="38915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366713" y="6373813"/>
            <a:ext cx="44338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300">
                <a:solidFill>
                  <a:srgbClr val="FF0000"/>
                </a:solidFill>
              </a:rPr>
              <a:t>Sumber: Pemprov DKI Jakarta, 2022</a:t>
            </a:r>
            <a:endParaRPr lang="en-US" altLang="en-US" sz="130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87313"/>
            <a:ext cx="8839200" cy="1041400"/>
          </a:xfrm>
          <a:solidFill>
            <a:srgbClr val="CCFFCC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en-US" sz="2600" dirty="0">
                <a:ea typeface="+mj-ea"/>
                <a:cs typeface="+mj-cs"/>
              </a:rPr>
              <a:t>Agenda </a:t>
            </a:r>
            <a:r>
              <a:rPr lang="en-US" sz="2600" dirty="0" err="1">
                <a:ea typeface="+mj-ea"/>
                <a:cs typeface="+mj-cs"/>
              </a:rPr>
              <a:t>Strategis</a:t>
            </a:r>
            <a:br>
              <a:rPr lang="en-US" sz="2600" dirty="0">
                <a:ea typeface="+mj-ea"/>
                <a:cs typeface="+mj-cs"/>
              </a:rPr>
            </a:br>
            <a:r>
              <a:rPr lang="en-US" sz="2200" dirty="0" err="1">
                <a:ea typeface="+mj-ea"/>
                <a:cs typeface="+mj-cs"/>
              </a:rPr>
              <a:t>Konsep</a:t>
            </a:r>
            <a:r>
              <a:rPr lang="en-US" sz="2200" dirty="0">
                <a:ea typeface="+mj-ea"/>
                <a:cs typeface="+mj-cs"/>
              </a:rPr>
              <a:t> </a:t>
            </a:r>
            <a:r>
              <a:rPr lang="en-US" sz="2200" dirty="0" err="1">
                <a:ea typeface="+mj-ea"/>
                <a:cs typeface="+mj-cs"/>
              </a:rPr>
              <a:t>Pengembangan</a:t>
            </a:r>
            <a:r>
              <a:rPr lang="en-US" sz="2200" dirty="0">
                <a:ea typeface="+mj-ea"/>
                <a:cs typeface="+mj-cs"/>
              </a:rPr>
              <a:t> </a:t>
            </a:r>
            <a:r>
              <a:rPr lang="en-US" sz="2200" dirty="0" err="1">
                <a:ea typeface="+mj-ea"/>
                <a:cs typeface="+mj-cs"/>
              </a:rPr>
              <a:t>Keruangan</a:t>
            </a:r>
            <a:r>
              <a:rPr lang="en-US" sz="2200" dirty="0">
                <a:ea typeface="+mj-ea"/>
                <a:cs typeface="+mj-cs"/>
              </a:rPr>
              <a:t> : Kota </a:t>
            </a:r>
            <a:r>
              <a:rPr lang="en-US" sz="2200" dirty="0" err="1">
                <a:ea typeface="+mj-ea"/>
                <a:cs typeface="+mj-cs"/>
              </a:rPr>
              <a:t>Kompak</a:t>
            </a:r>
            <a:endParaRPr lang="en-US" sz="2200" dirty="0"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3998" cy="8686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/>
              <a:t>Agenda </a:t>
            </a:r>
            <a:r>
              <a:rPr lang="en-US" sz="2400" dirty="0" err="1"/>
              <a:t>Strategis</a:t>
            </a:r>
            <a:br>
              <a:rPr lang="en-US" sz="2400" dirty="0"/>
            </a:br>
            <a:r>
              <a:rPr lang="en-US" sz="2000" dirty="0" err="1">
                <a:sym typeface="Wingdings" panose="05000000000000000000" pitchFamily="2" charset="2"/>
              </a:rPr>
              <a:t>Peningkatan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Daya</a:t>
            </a:r>
            <a:r>
              <a:rPr lang="en-US" sz="2000" dirty="0">
                <a:sym typeface="Wingdings" panose="05000000000000000000" pitchFamily="2" charset="2"/>
              </a:rPr>
              <a:t> Tarik Jakarta </a:t>
            </a:r>
            <a:r>
              <a:rPr lang="en-US" sz="2000" dirty="0" err="1">
                <a:sym typeface="Wingdings" panose="05000000000000000000" pitchFamily="2" charset="2"/>
              </a:rPr>
              <a:t>Pasca</a:t>
            </a:r>
            <a:r>
              <a:rPr lang="en-US" sz="2000" dirty="0">
                <a:sym typeface="Wingdings" panose="05000000000000000000" pitchFamily="2" charset="2"/>
              </a:rPr>
              <a:t> IKN : </a:t>
            </a:r>
            <a:r>
              <a:rPr lang="en-US" sz="2000" dirty="0" err="1">
                <a:sym typeface="Wingdings" panose="05000000000000000000" pitchFamily="2" charset="2"/>
              </a:rPr>
              <a:t>Pengembangan</a:t>
            </a:r>
            <a:r>
              <a:rPr lang="en-US" sz="2000" dirty="0">
                <a:sym typeface="Wingdings" panose="05000000000000000000" pitchFamily="2" charset="2"/>
              </a:rPr>
              <a:t> Kawasan </a:t>
            </a:r>
            <a:r>
              <a:rPr lang="en-US" sz="2000" dirty="0" err="1">
                <a:sym typeface="Wingdings" panose="05000000000000000000" pitchFamily="2" charset="2"/>
              </a:rPr>
              <a:t>Internasional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6634"/>
            <a:ext cx="9144000" cy="5991365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5979457" y="6436660"/>
            <a:ext cx="3164542" cy="4303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Sumber</a:t>
            </a:r>
            <a:r>
              <a:rPr lang="en-US" sz="1200" dirty="0"/>
              <a:t>: </a:t>
            </a:r>
            <a:r>
              <a:rPr lang="en-US" sz="1200" dirty="0" err="1"/>
              <a:t>Dinas</a:t>
            </a:r>
            <a:r>
              <a:rPr lang="en-US" sz="1200" dirty="0"/>
              <a:t> PMTSP Prov DKI Jakarta, 2023</a:t>
            </a:r>
            <a:endParaRPr lang="en-US" sz="1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041400"/>
          </a:xfrm>
          <a:solidFill>
            <a:srgbClr val="CCFFCC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Agenda </a:t>
            </a:r>
            <a:r>
              <a:rPr lang="en-US" sz="2400" dirty="0" err="1">
                <a:ea typeface="+mj-ea"/>
                <a:cs typeface="+mj-cs"/>
              </a:rPr>
              <a:t>Strategis</a:t>
            </a:r>
            <a:br>
              <a:rPr lang="en-US" sz="2400" dirty="0">
                <a:ea typeface="+mj-ea"/>
                <a:cs typeface="+mj-cs"/>
              </a:rPr>
            </a:br>
            <a:r>
              <a:rPr lang="en-US" sz="2200" dirty="0">
                <a:ea typeface="+mj-ea"/>
                <a:cs typeface="+mj-cs"/>
              </a:rPr>
              <a:t>Pembangunan (Kota) </a:t>
            </a:r>
            <a:r>
              <a:rPr lang="en-US" sz="2200" dirty="0" err="1">
                <a:ea typeface="+mj-ea"/>
                <a:cs typeface="+mj-cs"/>
              </a:rPr>
              <a:t>Rendah</a:t>
            </a:r>
            <a:r>
              <a:rPr lang="en-US" sz="2200" dirty="0">
                <a:ea typeface="+mj-ea"/>
                <a:cs typeface="+mj-cs"/>
              </a:rPr>
              <a:t> </a:t>
            </a:r>
            <a:r>
              <a:rPr lang="en-US" sz="2200" dirty="0" err="1">
                <a:ea typeface="+mj-ea"/>
                <a:cs typeface="+mj-cs"/>
              </a:rPr>
              <a:t>Karbon</a:t>
            </a:r>
            <a:endParaRPr lang="en-US" sz="2200" dirty="0">
              <a:ea typeface="+mj-ea"/>
              <a:cs typeface="+mj-cs"/>
            </a:endParaRPr>
          </a:p>
        </p:txBody>
      </p:sp>
      <p:sp>
        <p:nvSpPr>
          <p:cNvPr id="409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200558F-128F-47F8-A39A-AAAEAC6AB938}" type="datetime1">
              <a:rPr lang="en-ID" altLang="en-US"/>
            </a:fld>
            <a:endParaRPr lang="en-US" altLang="en-US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74750"/>
            <a:ext cx="88392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18"/>
          <p:cNvSpPr txBox="1">
            <a:spLocks noChangeArrowheads="1"/>
          </p:cNvSpPr>
          <p:nvPr/>
        </p:nvSpPr>
        <p:spPr bwMode="auto">
          <a:xfrm>
            <a:off x="990600" y="5943600"/>
            <a:ext cx="7543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300">
                <a:solidFill>
                  <a:srgbClr val="800080"/>
                </a:solidFill>
              </a:rPr>
              <a:t>AFOLU </a:t>
            </a:r>
            <a:r>
              <a:rPr lang="en-US" altLang="en-US" sz="1300">
                <a:solidFill>
                  <a:srgbClr val="800080"/>
                </a:solidFill>
                <a:sym typeface="Wingdings" panose="05000000000000000000" pitchFamily="2" charset="2"/>
              </a:rPr>
              <a:t> Agriculture, Forestry and Other Land Uses, IPPU  Industrial Process and Product Uses</a:t>
            </a:r>
            <a:endParaRPr lang="en-US" altLang="en-US" sz="1300">
              <a:solidFill>
                <a:srgbClr val="800080"/>
              </a:solidFill>
            </a:endParaRPr>
          </a:p>
        </p:txBody>
      </p:sp>
      <p:sp>
        <p:nvSpPr>
          <p:cNvPr id="40966" name="TextBox 19"/>
          <p:cNvSpPr txBox="1">
            <a:spLocks noChangeArrowheads="1"/>
          </p:cNvSpPr>
          <p:nvPr/>
        </p:nvSpPr>
        <p:spPr bwMode="auto">
          <a:xfrm>
            <a:off x="176213" y="6405563"/>
            <a:ext cx="86248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300">
                <a:solidFill>
                  <a:srgbClr val="800080"/>
                </a:solidFill>
              </a:rPr>
              <a:t>Sumber: Dinas Lingkungan Hidup Pemprov DKI Jakarta, 2022</a:t>
            </a:r>
            <a:endParaRPr lang="en-US" altLang="en-US" sz="1300">
              <a:solidFill>
                <a:srgbClr val="80008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2E29744-CF9F-41B5-8B85-38C8220CEBA4}" type="datetime1">
              <a:rPr lang="en-ID" altLang="en-US"/>
            </a:fld>
            <a:endParaRPr lang="en-US" altLang="en-US"/>
          </a:p>
        </p:txBody>
      </p:sp>
      <p:sp>
        <p:nvSpPr>
          <p:cNvPr id="41988" name="TextBox 18"/>
          <p:cNvSpPr txBox="1">
            <a:spLocks noChangeArrowheads="1"/>
          </p:cNvSpPr>
          <p:nvPr/>
        </p:nvSpPr>
        <p:spPr bwMode="auto">
          <a:xfrm>
            <a:off x="366713" y="6373813"/>
            <a:ext cx="48910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300">
                <a:solidFill>
                  <a:srgbClr val="FF0000"/>
                </a:solidFill>
              </a:rPr>
              <a:t>Sumber: Dinas Lingkungan Hidup Pemprov DKI Jakarta, 2022</a:t>
            </a:r>
            <a:endParaRPr lang="en-US" altLang="en-US" sz="1300">
              <a:solidFill>
                <a:srgbClr val="FF0000"/>
              </a:solidFill>
            </a:endParaRPr>
          </a:p>
        </p:txBody>
      </p:sp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0"/>
            <a:ext cx="8839200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1041400"/>
          </a:xfrm>
          <a:solidFill>
            <a:srgbClr val="CCFFCC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en-US" sz="2400" dirty="0">
                <a:ea typeface="+mj-ea"/>
                <a:cs typeface="+mj-cs"/>
              </a:rPr>
              <a:t>Agenda </a:t>
            </a:r>
            <a:r>
              <a:rPr lang="en-US" sz="2400" dirty="0" err="1">
                <a:ea typeface="+mj-ea"/>
                <a:cs typeface="+mj-cs"/>
              </a:rPr>
              <a:t>Strategis</a:t>
            </a:r>
            <a:br>
              <a:rPr lang="en-US" sz="2400" dirty="0">
                <a:ea typeface="+mj-ea"/>
                <a:cs typeface="+mj-cs"/>
              </a:rPr>
            </a:br>
            <a:r>
              <a:rPr lang="en-US" sz="2200" dirty="0">
                <a:ea typeface="+mj-ea"/>
                <a:cs typeface="+mj-cs"/>
              </a:rPr>
              <a:t>Pembangunan (Kota) </a:t>
            </a:r>
            <a:r>
              <a:rPr lang="en-US" sz="2200" dirty="0" err="1">
                <a:ea typeface="+mj-ea"/>
                <a:cs typeface="+mj-cs"/>
              </a:rPr>
              <a:t>Rendah</a:t>
            </a:r>
            <a:r>
              <a:rPr lang="en-US" sz="2200" dirty="0">
                <a:ea typeface="+mj-ea"/>
                <a:cs typeface="+mj-cs"/>
              </a:rPr>
              <a:t> </a:t>
            </a:r>
            <a:r>
              <a:rPr lang="en-US" sz="2200" dirty="0" err="1">
                <a:ea typeface="+mj-ea"/>
                <a:cs typeface="+mj-cs"/>
              </a:rPr>
              <a:t>Karbon</a:t>
            </a:r>
            <a:endParaRPr lang="en-US" sz="2200" dirty="0"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alphaModFix amt="55000"/>
          </a:blip>
          <a:stretch>
            <a:fillRect/>
          </a:stretch>
        </p:blipFill>
        <p:spPr>
          <a:xfrm>
            <a:off x="-3164840" y="-1543685"/>
            <a:ext cx="15240000" cy="101536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4DFF-C942-2F49-A773-0940D2EF143A}" type="datetime1">
              <a:rPr lang="en-ID" smtClean="0"/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2080-ACDA-45C4-A74F-EA97882F076A}" type="slidenum">
              <a:rPr lang="en-US" smtClean="0"/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3053715" y="-1161415"/>
            <a:ext cx="4295140" cy="5721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RUJUKAN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000" dirty="0" err="1"/>
              <a:t>Rujukan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680"/>
            <a:ext cx="8401685" cy="579183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/>
          </a:bodyPr>
          <a:lstStyle/>
          <a:p>
            <a:pPr marL="57150" indent="0" algn="just">
              <a:lnSpc>
                <a:spcPct val="134000"/>
              </a:lnSpc>
              <a:spcBef>
                <a:spcPts val="0"/>
              </a:spcBef>
              <a:buNone/>
            </a:pPr>
            <a:endParaRPr lang="en-US" sz="600" dirty="0">
              <a:solidFill>
                <a:schemeClr val="tx1"/>
              </a:solidFill>
            </a:endParaRPr>
          </a:p>
          <a:p>
            <a:pPr marL="198120" lvl="1" indent="-143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Consultancy.eu (2020). Global Cities Index: The world's 25 top cities to live and work in. 18 November.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Diakses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tanggal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Februari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https://www.consultancy.eu/news/5258/global-cities-index-the-worlds-25-top-cities-to-live-and-work-in  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120" lvl="1" indent="-143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Kamiya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Marco dan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Pengfei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 (2020). Global Urban Competitiveness Report/GUCR (2019-2020). The World 300 Years of Transformation into City. UN-Habitat dan National Academy of Economic Strategy (CASS).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120" lvl="1" indent="-143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Kearney (2022). Readiness for the Storm: the 2022 Global Cities Report. 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120" lvl="1" indent="-143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Mohammed,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Zubaeda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Issa (2012). What makes a city “global”?. Munich, GRIN Verlag, 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"/>
              </a:rPr>
              <a:t>https://www.grin.com/document/279988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1"/>
            </a:endParaRPr>
          </a:p>
          <a:p>
            <a:pPr marL="198120" lvl="1" indent="-143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Mungkasa, Oswar (2023). Mewujudkan Jakarta Kota Global. Tulisan Lepas. Diakses melalui https://www.researchgate.net/publication/369824162_Mewujudkan_Jakarta_Kota_Global_Tantangan_dan_Agenda_Strategis  tanggal 13 November 2024.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120" lvl="1" indent="-143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Mungkasa, Oswar (2023). </a:t>
            </a:r>
            <a:r>
              <a:rPr 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Jakarta </a:t>
            </a:r>
            <a:r>
              <a:rPr lang="en-US" alt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</a:t>
            </a:r>
            <a:r>
              <a:rPr 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enuju </a:t>
            </a:r>
            <a:r>
              <a:rPr lang="en-US" alt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</a:t>
            </a:r>
            <a:r>
              <a:rPr 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ota </a:t>
            </a:r>
            <a:r>
              <a:rPr lang="en-US" alt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</a:t>
            </a:r>
            <a:r>
              <a:rPr 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lobal</a:t>
            </a:r>
            <a:r>
              <a:rPr lang="en-US" alt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Tantangan Ekonomi Politik dan Lingkungan</a:t>
            </a:r>
            <a:r>
              <a:rPr lang="en-US" alt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Materi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Sesi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Ketiga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Webinar Series Real Estate. Program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Studi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Magister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Perencanaan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Wilayah dan Kota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Universitas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Tarumanagara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dan Indonesia Property Watch (IPW). 22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Februari. Diakses melalui https://www.researchgate.net/publication/380375591_Jakarta_Menuju_Kota_Global_Tantangan_Pengembangan_Sumber_Daya_Manusia tanggal 13 November 2024</a:t>
            </a:r>
            <a:endParaRPr lang="en-US" sz="48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98120" lvl="1" indent="-143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Mungkasa, Oswar (2024). </a:t>
            </a:r>
            <a:r>
              <a:rPr 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Jakarta </a:t>
            </a:r>
            <a:r>
              <a:rPr lang="en-US" alt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</a:t>
            </a:r>
            <a:r>
              <a:rPr 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enuju </a:t>
            </a:r>
            <a:r>
              <a:rPr lang="en-US" alt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</a:t>
            </a:r>
            <a:r>
              <a:rPr 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ota </a:t>
            </a:r>
            <a:r>
              <a:rPr lang="en-US" alt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</a:t>
            </a:r>
            <a:r>
              <a:rPr 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lobal</a:t>
            </a:r>
            <a:r>
              <a:rPr lang="en-US" alt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Tantangan </a:t>
            </a:r>
            <a:r>
              <a:rPr lang="en-US" altLang="sv-SE" sz="4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Pengembangan Sumber Daya Manusia. Materi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Rapat Koordinasi Dewan Pimpinan Wilayah (DPW), Asosiasi Profesi Widyaiswara Indonesia (APWI) Daerah Khusus Ibukota Jakarta Tahun 2024. 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Jakarta 7 Mei. Diakses melalui https://www.researchgate.net/publication/368707109_Jakarta_Menuju_Kota_Global_Tantangan_Ekonomi_Politik_dan_Lingkungan tanggal 13 November 2024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98120" lvl="1" indent="-143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Pardede, Raden (2024). Menuju Jakarta Kota Global. Ditengah Tantangan dan Ketidakpastian. 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Jakarta Top 20 Global City Vision Book Launch. 8 Oktober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198120" lvl="1" indent="-143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Pemerintah Provinsi DKI Jakarta (2024). Rancangan Awal RKPD Tahun 2025. Tayangan. Forum Konsultasi Publik. Februari.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120" lvl="1" indent="-143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Saito,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Asato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(2000).  Global City in Developmental State: Urban Restructuring in Tokyo.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Diakses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tanggal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Februari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https://www.academia.edu/10382377/Global_City_in_Developmental_State_Urban_Restructuring_in_ Tokyo 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120" lvl="1" indent="-143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Sassen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 (1991). The Global City: New York, London, Tokyo. Princeton University Press, New Jersey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8120" lvl="1" indent="-14351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Mori Memorial Foundation (2022). Global Power City Index 2023.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Diakses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tanggal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November 2024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https://mori-m-foundation.or.jp/pdf/GPCI2022_summary.pdf 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alphaModFix amt="17000"/>
          </a:blip>
          <a:stretch>
            <a:fillRect/>
          </a:stretch>
        </p:blipFill>
        <p:spPr>
          <a:xfrm>
            <a:off x="-1524000" y="-633095"/>
            <a:ext cx="12192000" cy="81248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4DFF-C942-2F49-A773-0940D2EF143A}" type="datetime1">
              <a:rPr lang="en-ID" smtClean="0"/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2080-ACDA-45C4-A74F-EA97882F076A}" type="slidenum">
              <a:rPr lang="en-US" smtClean="0"/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27225" y="2842260"/>
            <a:ext cx="5361305" cy="1470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PEMAHAMAN DASAR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alphaModFix amt="61000"/>
          </a:blip>
          <a:stretch>
            <a:fillRect/>
          </a:stretch>
        </p:blipFill>
        <p:spPr>
          <a:xfrm>
            <a:off x="-3151505" y="-2192020"/>
            <a:ext cx="15240000" cy="10153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163" y="-1739342"/>
            <a:ext cx="5007935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/>
              <a:t>Terima</a:t>
            </a:r>
            <a:r>
              <a:rPr lang="en-US" dirty="0"/>
              <a:t> </a:t>
            </a:r>
            <a:r>
              <a:rPr lang="en-US" dirty="0" err="1"/>
              <a:t>kasih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0" y="-515620"/>
            <a:ext cx="6674485" cy="104521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20000"/>
          </a:bodyPr>
          <a:lstStyle/>
          <a:p>
            <a:pPr algn="ctr"/>
            <a:r>
              <a:rPr lang="en-US" sz="2000" dirty="0"/>
              <a:t>Email: </a:t>
            </a:r>
            <a:r>
              <a:rPr lang="en-US" sz="2000" dirty="0">
                <a:hlinkClick r:id="rId2"/>
              </a:rPr>
              <a:t>oswar.mungkasa63@gmail.com</a:t>
            </a:r>
            <a:endParaRPr lang="en-US" sz="2000" dirty="0"/>
          </a:p>
          <a:p>
            <a:pPr algn="ctr"/>
            <a:r>
              <a:rPr lang="en-US" sz="2000" dirty="0">
                <a:hlinkClick r:id="rId3"/>
              </a:rPr>
              <a:t>https://pitt.academia.edu/oswarmungkasa</a:t>
            </a:r>
            <a:endParaRPr lang="en-US" sz="2000" dirty="0"/>
          </a:p>
          <a:p>
            <a:pPr algn="ctr"/>
            <a:r>
              <a:rPr lang="en-US" sz="2000" dirty="0">
                <a:hlinkClick r:id="rId4"/>
              </a:rPr>
              <a:t>https://www.researchgate.net/profile/Oswar-Mungkasa</a:t>
            </a:r>
            <a:endParaRPr lang="en-US" sz="2000" dirty="0"/>
          </a:p>
          <a:p>
            <a:pPr algn="ctr"/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600" dirty="0"/>
              <a:t>Kota Global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680"/>
            <a:ext cx="8229600" cy="561213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/>
          </a:bodyPr>
          <a:lstStyle/>
          <a:p>
            <a:pPr marL="57150" indent="0" algn="just">
              <a:lnSpc>
                <a:spcPct val="134000"/>
              </a:lnSpc>
              <a:spcBef>
                <a:spcPts val="0"/>
              </a:spcBef>
              <a:buNone/>
            </a:pPr>
            <a:endParaRPr lang="en-US" sz="800" b="1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marL="287655" indent="-230505" algn="just">
              <a:lnSpc>
                <a:spcPct val="134000"/>
              </a:lnSpc>
              <a:spcBef>
                <a:spcPts val="0"/>
              </a:spcBef>
            </a:pP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</a:rPr>
              <a:t>Istilah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</a:rPr>
              <a:t> Kota Global 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Saskia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Sassen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(1991). The Global City. </a:t>
            </a:r>
            <a:endParaRPr lang="en-US" sz="3100" dirty="0">
              <a:solidFill>
                <a:srgbClr val="C00000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287655" indent="-230505" algn="just">
              <a:lnSpc>
                <a:spcPct val="134000"/>
              </a:lnSpc>
              <a:spcBef>
                <a:spcPts val="0"/>
              </a:spcBef>
            </a:pP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</a:rPr>
              <a:t>Definisi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endParaRPr lang="en-US" sz="3100" dirty="0"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854075" indent="-45720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</a:rPr>
              <a:t>Pusat Utama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</a:rPr>
              <a:t>Perkotaan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</a:rPr>
              <a:t>jejaring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</a:rPr>
              <a:t>ekonomi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</a:rPr>
              <a:t> global</a:t>
            </a:r>
            <a:endParaRPr lang="en-US" sz="3100" dirty="0"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854075" indent="-45720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</a:rPr>
              <a:t>Peran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</a:rPr>
              <a:t>kunci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sistim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keuangan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dan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perdagangan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dunia</a:t>
            </a:r>
            <a:endParaRPr lang="en-US" sz="3100" dirty="0">
              <a:solidFill>
                <a:srgbClr val="C00000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4075" indent="-45720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Posisi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geografis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strategis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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keuntungan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kompetitif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 dan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penghubung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sistim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ekonomi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keuangan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budaya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dan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politik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global, </a:t>
            </a:r>
            <a:endParaRPr lang="en-US" sz="3100" dirty="0">
              <a:solidFill>
                <a:srgbClr val="C00000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4075" indent="-45720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</a:rPr>
              <a:t>Pusat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</a:rPr>
              <a:t>inovasi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teknologi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riset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dan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pengembangan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endParaRPr lang="en-US" sz="3100" dirty="0">
              <a:solidFill>
                <a:srgbClr val="C00000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4075" indent="-45720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Gerbang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bagi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daerah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belakang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(hinterland)</a:t>
            </a:r>
            <a:endParaRPr lang="en-US" sz="3100" dirty="0">
              <a:solidFill>
                <a:srgbClr val="C00000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4075" indent="-45720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Budaya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dan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sejarah unik</a:t>
            </a:r>
            <a:endParaRPr lang="en-US" sz="3100" dirty="0">
              <a:solidFill>
                <a:srgbClr val="C00000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4075" indent="-45720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Pertumbuihan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penduduk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dan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ekonomi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pesat</a:t>
            </a:r>
            <a:r>
              <a:rPr lang="en-US" sz="31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endParaRPr lang="en-US" sz="3100" dirty="0">
              <a:solidFill>
                <a:srgbClr val="C00000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287655" indent="-230505" algn="just">
              <a:lnSpc>
                <a:spcPct val="134000"/>
              </a:lnSpc>
              <a:spcBef>
                <a:spcPts val="0"/>
              </a:spcBef>
            </a:pPr>
            <a:endParaRPr lang="en-US" sz="2600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marL="687705" lvl="1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latin typeface="Agency FB" panose="020B0503020202020204" pitchFamily="34" charset="0"/>
            </a:endParaRPr>
          </a:p>
          <a:p>
            <a:pPr marL="287655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alphaModFix amt="17000"/>
          </a:blip>
          <a:stretch>
            <a:fillRect/>
          </a:stretch>
        </p:blipFill>
        <p:spPr>
          <a:xfrm>
            <a:off x="-1524000" y="-633095"/>
            <a:ext cx="12192000" cy="81248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4DFF-C942-2F49-A773-0940D2EF143A}" type="datetime1">
              <a:rPr lang="en-ID" smtClean="0"/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62080-ACDA-45C4-A74F-EA97882F076A}" type="slidenum">
              <a:rPr lang="en-US" smtClean="0"/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60830" y="2686685"/>
            <a:ext cx="6111875" cy="15621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algn="ctr">
              <a:lnSpc>
                <a:spcPct val="110000"/>
              </a:lnSpc>
            </a:pPr>
            <a:endParaRPr lang="en-US" sz="2800" dirty="0" err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Karakteristik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dan P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emeringkatan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600" dirty="0" err="1"/>
              <a:t>Karakteristik</a:t>
            </a:r>
            <a:r>
              <a:rPr lang="en-US" sz="2600" dirty="0"/>
              <a:t> Kota Global </a:t>
            </a:r>
            <a:r>
              <a:rPr lang="en-US" sz="1800" dirty="0"/>
              <a:t>(1)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680"/>
            <a:ext cx="8229600" cy="561213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5000"/>
          </a:bodyPr>
          <a:lstStyle/>
          <a:p>
            <a:pPr marL="57150" indent="0" algn="just">
              <a:lnSpc>
                <a:spcPct val="134000"/>
              </a:lnSpc>
              <a:spcBef>
                <a:spcPts val="0"/>
              </a:spcBef>
              <a:buNone/>
            </a:pPr>
            <a:endParaRPr lang="en-US" sz="800" b="1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marL="287655" indent="-230505" algn="just">
              <a:lnSpc>
                <a:spcPct val="134000"/>
              </a:lnSpc>
              <a:spcBef>
                <a:spcPts val="0"/>
              </a:spcBef>
            </a:pP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</a:rPr>
              <a:t>Global Cities Index/GCI (A.T. Kearney, 2022) (5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</a:rPr>
              <a:t>kriteria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</a:rPr>
              <a:t>)</a:t>
            </a:r>
            <a:endParaRPr lang="en-US" sz="3300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marL="854075" indent="-45720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300" dirty="0" err="1">
                <a:solidFill>
                  <a:srgbClr val="C00000"/>
                </a:solidFill>
                <a:latin typeface="Agency FB" panose="020B0503020202020204" pitchFamily="34" charset="0"/>
              </a:rPr>
              <a:t>Kegiatan</a:t>
            </a:r>
            <a:r>
              <a:rPr lang="en-US" sz="3300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gency FB" panose="020B0503020202020204" pitchFamily="34" charset="0"/>
              </a:rPr>
              <a:t>bisnis</a:t>
            </a:r>
            <a:r>
              <a:rPr lang="en-US" sz="3300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aliran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modal,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dinamika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pasar,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keberadaan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perusahaan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besar</a:t>
            </a:r>
            <a:endParaRPr lang="en-US" sz="3300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4075" indent="-45720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300" dirty="0" err="1">
                <a:solidFill>
                  <a:srgbClr val="C00000"/>
                </a:solidFill>
                <a:latin typeface="Agency FB" panose="020B0503020202020204" pitchFamily="34" charset="0"/>
              </a:rPr>
              <a:t>Sumberdaya</a:t>
            </a:r>
            <a:r>
              <a:rPr lang="en-US" sz="3300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gency FB" panose="020B0503020202020204" pitchFamily="34" charset="0"/>
              </a:rPr>
              <a:t>manusia</a:t>
            </a:r>
            <a:r>
              <a:rPr lang="en-US" sz="3300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tingkat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Pendidikan</a:t>
            </a:r>
            <a:endParaRPr lang="en-US" sz="3300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4075" indent="-45720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300" dirty="0" err="1">
                <a:solidFill>
                  <a:srgbClr val="C00000"/>
                </a:solidFill>
                <a:latin typeface="Agency FB" panose="020B0503020202020204" pitchFamily="34" charset="0"/>
              </a:rPr>
              <a:t>Pertukaran</a:t>
            </a:r>
            <a:r>
              <a:rPr lang="en-US" sz="3300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gency FB" panose="020B0503020202020204" pitchFamily="34" charset="0"/>
              </a:rPr>
              <a:t>informasi</a:t>
            </a:r>
            <a:r>
              <a:rPr lang="en-US" sz="3300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akses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informasi</a:t>
            </a:r>
            <a:endParaRPr lang="en-US" sz="3300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4075" indent="-45720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3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Pengalaman</a:t>
            </a:r>
            <a:r>
              <a:rPr lang="en-US" sz="33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budaya</a:t>
            </a:r>
            <a:r>
              <a:rPr lang="en-US" sz="33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olahraga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museum dan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lainnya</a:t>
            </a:r>
            <a:endParaRPr lang="en-US" sz="3300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4075" indent="-45720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3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Keterlibatan</a:t>
            </a:r>
            <a:r>
              <a:rPr lang="en-US" sz="33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politik</a:t>
            </a:r>
            <a:r>
              <a:rPr lang="en-US" sz="3300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kegiatan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politik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keberadaan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kedutaan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besar</a:t>
            </a:r>
            <a:r>
              <a:rPr lang="en-US" sz="3300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think tank.</a:t>
            </a:r>
            <a:endParaRPr lang="en-US" sz="3300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9155" indent="-46228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600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marL="687705" lvl="1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latin typeface="Agency FB" panose="020B0503020202020204" pitchFamily="34" charset="0"/>
            </a:endParaRPr>
          </a:p>
          <a:p>
            <a:pPr marL="287655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600" dirty="0" err="1"/>
              <a:t>Karakteristik</a:t>
            </a:r>
            <a:r>
              <a:rPr lang="en-US" sz="2600" dirty="0"/>
              <a:t> Kota Global </a:t>
            </a:r>
            <a:r>
              <a:rPr lang="en-US" sz="1800" dirty="0"/>
              <a:t>(2)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680"/>
            <a:ext cx="8229600" cy="561213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65000" lnSpcReduction="20000"/>
          </a:bodyPr>
          <a:lstStyle/>
          <a:p>
            <a:pPr marL="57150" indent="0" algn="just">
              <a:lnSpc>
                <a:spcPct val="134000"/>
              </a:lnSpc>
              <a:spcBef>
                <a:spcPts val="0"/>
              </a:spcBef>
              <a:buNone/>
            </a:pPr>
            <a:endParaRPr lang="en-US" sz="800" b="1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marL="285750" indent="-230505" algn="just">
              <a:lnSpc>
                <a:spcPct val="13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</a:rPr>
              <a:t>Global Power City Index/GPCI (6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</a:rPr>
              <a:t>dimensi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</a:rPr>
              <a:t>, 26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</a:rPr>
              <a:t>indikator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</a:rPr>
              <a:t>, 70 sub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</a:rPr>
              <a:t>indikator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</a:rPr>
              <a:t>) </a:t>
            </a:r>
            <a:endParaRPr lang="en-US" sz="3385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marL="859155" indent="-46228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385" dirty="0" err="1">
                <a:solidFill>
                  <a:srgbClr val="C00000"/>
                </a:solidFill>
                <a:latin typeface="Agency FB" panose="020B0503020202020204" pitchFamily="34" charset="0"/>
              </a:rPr>
              <a:t>Ekonomi</a:t>
            </a:r>
            <a:r>
              <a:rPr lang="en-US" sz="3385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ukuran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pasar,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daya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tarik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pasar,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vitalitas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ekonomi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sumberdaya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manusia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lingkungan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bisnis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kemudahan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berusaha</a:t>
            </a:r>
            <a:endParaRPr lang="en-US" sz="3385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9155" indent="-46228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385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Penelitian</a:t>
            </a:r>
            <a:r>
              <a:rPr lang="en-US" sz="3385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dan </a:t>
            </a:r>
            <a:r>
              <a:rPr lang="en-US" sz="3385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Pengembangan</a:t>
            </a:r>
            <a:r>
              <a:rPr lang="en-US" sz="3385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sumberdaya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akademis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lingkungan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penelitian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inovasi</a:t>
            </a:r>
            <a:endParaRPr lang="en-US" sz="3385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9155" indent="-46228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385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Hubungan</a:t>
            </a:r>
            <a:r>
              <a:rPr lang="en-US" sz="3385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Budaya</a:t>
            </a:r>
            <a:r>
              <a:rPr lang="en-US" sz="3385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peluang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menciptakan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tren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sumberdaya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pariwisata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fasilitas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budaya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kenyamanan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tamu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hubungan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internasional</a:t>
            </a:r>
            <a:endParaRPr lang="en-US" sz="3385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9155" indent="-46228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385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Kelayakan</a:t>
            </a:r>
            <a:r>
              <a:rPr lang="en-US" sz="3385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hidup</a:t>
            </a:r>
            <a:r>
              <a:rPr lang="en-US" sz="3385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lingkungan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kerja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biaya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hidup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keamanan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</a:rPr>
              <a:t>dan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</a:rPr>
              <a:t>keselamatan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</a:rPr>
              <a:t>kesejahteraan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</a:rPr>
              <a:t>kemudahan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</a:rPr>
              <a:t>hidup</a:t>
            </a:r>
            <a:endParaRPr lang="en-US" sz="3385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marL="859155" indent="-46228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385" dirty="0" err="1">
                <a:solidFill>
                  <a:srgbClr val="C00000"/>
                </a:solidFill>
                <a:latin typeface="Agency FB" panose="020B0503020202020204" pitchFamily="34" charset="0"/>
              </a:rPr>
              <a:t>Lingkungan</a:t>
            </a:r>
            <a:r>
              <a:rPr lang="en-US" sz="3385" dirty="0"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keberlanjutan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kenyamanan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dan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kualitas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udara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lingkungan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perkotaan</a:t>
            </a:r>
            <a:endParaRPr lang="en-US" sz="3385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  <a:p>
            <a:pPr marL="859155" indent="-46228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3385" dirty="0" err="1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Aksesibilitas</a:t>
            </a:r>
            <a:r>
              <a:rPr lang="en-US" sz="3385" dirty="0">
                <a:solidFill>
                  <a:srgbClr val="C0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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jejaring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internasional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kapasitas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transportasi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udara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transportasi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dalam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kota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,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kenyamanan</a:t>
            </a:r>
            <a:r>
              <a:rPr lang="en-US" sz="3385" dirty="0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</a:t>
            </a:r>
            <a:r>
              <a:rPr lang="en-US" sz="3385" dirty="0" err="1">
                <a:solidFill>
                  <a:schemeClr val="tx1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transportasi</a:t>
            </a:r>
            <a:endParaRPr lang="en-US" sz="3385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marL="859155" indent="-46228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3100" dirty="0"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287655" indent="-230505" algn="just">
              <a:lnSpc>
                <a:spcPct val="134000"/>
              </a:lnSpc>
              <a:spcBef>
                <a:spcPts val="0"/>
              </a:spcBef>
            </a:pPr>
            <a:endParaRPr lang="en-US" sz="2600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marL="687705" lvl="1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latin typeface="Agency FB" panose="020B0503020202020204" pitchFamily="34" charset="0"/>
            </a:endParaRPr>
          </a:p>
          <a:p>
            <a:pPr marL="287655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600" dirty="0" err="1"/>
              <a:t>Pemeringkatan (GPCI)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0755"/>
            <a:ext cx="8229600" cy="561213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7150" indent="0" algn="just">
              <a:lnSpc>
                <a:spcPct val="134000"/>
              </a:lnSpc>
              <a:spcBef>
                <a:spcPts val="0"/>
              </a:spcBef>
              <a:buNone/>
            </a:pPr>
            <a:endParaRPr lang="en-US" sz="800" b="1" dirty="0">
              <a:solidFill>
                <a:schemeClr val="tx1"/>
              </a:solidFill>
              <a:latin typeface="Agency FB" panose="020B0503020202020204" pitchFamily="34" charset="0"/>
            </a:endParaRPr>
          </a:p>
          <a:p>
            <a:pPr marL="859155" indent="-462280" algn="just">
              <a:lnSpc>
                <a:spcPct val="134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3100" dirty="0"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287655" indent="-230505" algn="just">
              <a:lnSpc>
                <a:spcPct val="134000"/>
              </a:lnSpc>
              <a:spcBef>
                <a:spcPts val="0"/>
              </a:spcBef>
            </a:pPr>
            <a:endParaRPr lang="en-US" sz="2600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lvl="1" algn="just"/>
            <a:endParaRPr lang="en-US" dirty="0">
              <a:latin typeface="Agency FB" panose="020B0503020202020204" pitchFamily="34" charset="0"/>
            </a:endParaRPr>
          </a:p>
          <a:p>
            <a:pPr marL="687705" lvl="1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latin typeface="Agency FB" panose="020B0503020202020204" pitchFamily="34" charset="0"/>
            </a:endParaRPr>
          </a:p>
          <a:p>
            <a:pPr marL="287655" indent="-230505" algn="just">
              <a:lnSpc>
                <a:spcPct val="114000"/>
              </a:lnSpc>
              <a:spcBef>
                <a:spcPts val="0"/>
              </a:spcBef>
            </a:pPr>
            <a:endParaRPr lang="en-US" sz="2200" dirty="0">
              <a:solidFill>
                <a:schemeClr val="tx1"/>
              </a:solidFill>
              <a:latin typeface="Agency FB" panose="020B0503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885190"/>
            <a:ext cx="8194675" cy="5293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178550"/>
            <a:ext cx="5791200" cy="304800"/>
          </a:xfrm>
          <a:prstGeom prst="rect">
            <a:avLst/>
          </a:prstGeom>
        </p:spPr>
      </p:pic>
      <p:pic>
        <p:nvPicPr>
          <p:cNvPr id="10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7736840" y="274638"/>
            <a:ext cx="949960" cy="8362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13633</Words>
  <Application>WPS Presentation</Application>
  <PresentationFormat>On-screen Show (4:3)</PresentationFormat>
  <Paragraphs>428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9" baseType="lpstr">
      <vt:lpstr>Arial</vt:lpstr>
      <vt:lpstr>SimSun</vt:lpstr>
      <vt:lpstr>Wingdings</vt:lpstr>
      <vt:lpstr>Arial</vt:lpstr>
      <vt:lpstr>Agency FB</vt:lpstr>
      <vt:lpstr>Bodoni MT</vt:lpstr>
      <vt:lpstr>Bahnschrift Light Condensed</vt:lpstr>
      <vt:lpstr>Calibri</vt:lpstr>
      <vt:lpstr>Bahnschrift Condensed</vt:lpstr>
      <vt:lpstr>Bahnschrift SemiBold Condensed</vt:lpstr>
      <vt:lpstr>Microsoft YaHei</vt:lpstr>
      <vt:lpstr>Arial Unicode MS</vt:lpstr>
      <vt:lpstr>Wingdings</vt:lpstr>
      <vt:lpstr>MS PGothic</vt:lpstr>
      <vt:lpstr>Carme</vt:lpstr>
      <vt:lpstr>Segoe Print</vt:lpstr>
      <vt:lpstr>Montserrat Medium</vt:lpstr>
      <vt:lpstr>Avenir</vt:lpstr>
      <vt:lpstr>Office Theme</vt:lpstr>
      <vt:lpstr>Oswar Mungkasa  Perencana Ahli Utama Bappenas</vt:lpstr>
      <vt:lpstr>PowerPoint 演示文稿</vt:lpstr>
      <vt:lpstr>PowerPoint 演示文稿</vt:lpstr>
      <vt:lpstr>PowerPoint 演示文稿</vt:lpstr>
      <vt:lpstr>Kota Global</vt:lpstr>
      <vt:lpstr>PowerPoint 演示文稿</vt:lpstr>
      <vt:lpstr>Karakteristik Kota Global (1)</vt:lpstr>
      <vt:lpstr>Karakteristik Kota Global (2)</vt:lpstr>
      <vt:lpstr>Pemeringkatan (GPCI)</vt:lpstr>
      <vt:lpstr>Peringkat Kota Global </vt:lpstr>
      <vt:lpstr>Peringkat Kota Jakarta</vt:lpstr>
      <vt:lpstr>Peringkat Kota Jakarta</vt:lpstr>
      <vt:lpstr>PowerPoint 演示文稿</vt:lpstr>
      <vt:lpstr>Definisi Tata Kelola Pemerintahan</vt:lpstr>
      <vt:lpstr>Aspek Utama Tata Kelola Pemerintahan</vt:lpstr>
      <vt:lpstr>Transformasi Tata Kelola Pemerintahan Menuju Kota Global (1)</vt:lpstr>
      <vt:lpstr>Transformasi Tata Kelola Pemerintahan Menuju Kota Global (2)</vt:lpstr>
      <vt:lpstr>Transformasi Tata Kelola Pemerintahan Menuju Kota Global (3)</vt:lpstr>
      <vt:lpstr>PowerPoint 演示文稿</vt:lpstr>
      <vt:lpstr>Pembelajaran Jawara Kota Global </vt:lpstr>
      <vt:lpstr>Praktik Baik dan Pembelajaran  Transformasi Tata Kelola Pemerintahan Kota Global Dunia (1)</vt:lpstr>
      <vt:lpstr>Praktik Baik dan Pembelajaran  Transformasi Tata Kelola Pemerintahan Kota Global Dunia (2)</vt:lpstr>
      <vt:lpstr>Praktik Baik dan Pembelajaran  Transformasi Tata Kelola Pemerintahan Kota Global Dunia (3)</vt:lpstr>
      <vt:lpstr>Praktik Baik dan Pembelajaran  Transformasi Tata Kelola Pemerintahan Kota Global Dunia (4)</vt:lpstr>
      <vt:lpstr>PowerPoint 演示文稿</vt:lpstr>
      <vt:lpstr>Agenda Strategis  Tata Kelola Kolaborasi</vt:lpstr>
      <vt:lpstr>Agenda Strategis  Desain Besar Isu Strategis (Kolaborasi)</vt:lpstr>
      <vt:lpstr>Agenda Strategis Konsep Pengembangan Keruangan : Kota Kompak</vt:lpstr>
      <vt:lpstr>PowerPoint 演示文稿</vt:lpstr>
      <vt:lpstr>Agenda Strategis Konsep Pengembangan Keruangan : Kota Kompak</vt:lpstr>
      <vt:lpstr>Agenda Strategis Konsep Pengembangan Keruangan : Kota Kompak</vt:lpstr>
      <vt:lpstr>Agenda Strategis Konsep Pengembangan Keruangan : Kota Kompak</vt:lpstr>
      <vt:lpstr>Agenda Strategis Konsep Pengembangan Keruangan : Kota Kompak</vt:lpstr>
      <vt:lpstr>Agenda Strategis Konsep Pengembangan Keruangan : Kota Kompak</vt:lpstr>
      <vt:lpstr>Agenda Strategis Peningkatan Daya Tarik Jakarta Pasca IKN : Pengembangan Kawasan Internasional </vt:lpstr>
      <vt:lpstr>Agenda Strategis Pembangunan (Kota) Rendah Karbon</vt:lpstr>
      <vt:lpstr>Agenda Strategis Pembangunan (Kota) Rendah Karbon</vt:lpstr>
      <vt:lpstr>PowerPoint 演示文稿</vt:lpstr>
      <vt:lpstr>Rujukan</vt:lpstr>
      <vt:lpstr>Terima kasih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Oswar Mungkasa  Deputy Governor of Jakarta for Spatial Planning and Environment</dc:title>
  <dc:creator>Oswar1</dc:creator>
  <cp:lastModifiedBy>oswar mungkasa</cp:lastModifiedBy>
  <cp:revision>347</cp:revision>
  <dcterms:created xsi:type="dcterms:W3CDTF">2018-02-11T01:10:00Z</dcterms:created>
  <dcterms:modified xsi:type="dcterms:W3CDTF">2024-11-14T20:05:11Z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B50B0B63A46242879566CAD6E50BF35A_13</vt:lpwstr>
  </property>
  <property fmtid="{D5CDD505-2E9C-101B-9397-08002B2CF9AE}" pid="3" name="KSOProductBuildVer">
    <vt:lpwstr>1033-12.2.0.18607</vt:lpwstr>
  </property>
</Properties>
</file>