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  <p:sldMasterId id="2147483650" r:id="rId2"/>
    <p:sldMasterId id="2147483734" r:id="rId3"/>
    <p:sldMasterId id="2147483770" r:id="rId4"/>
    <p:sldMasterId id="2147483678" r:id="rId5"/>
    <p:sldMasterId id="2147483804" r:id="rId6"/>
    <p:sldMasterId id="2147483812" r:id="rId7"/>
    <p:sldMasterId id="2147483750" r:id="rId8"/>
  </p:sldMasterIdLst>
  <p:notesMasterIdLst>
    <p:notesMasterId r:id="rId44"/>
  </p:notesMasterIdLst>
  <p:sldIdLst>
    <p:sldId id="263" r:id="rId9"/>
    <p:sldId id="258" r:id="rId10"/>
    <p:sldId id="290" r:id="rId11"/>
    <p:sldId id="256" r:id="rId12"/>
    <p:sldId id="267" r:id="rId13"/>
    <p:sldId id="295" r:id="rId14"/>
    <p:sldId id="268" r:id="rId15"/>
    <p:sldId id="298" r:id="rId16"/>
    <p:sldId id="297" r:id="rId17"/>
    <p:sldId id="296" r:id="rId18"/>
    <p:sldId id="291" r:id="rId19"/>
    <p:sldId id="266" r:id="rId20"/>
    <p:sldId id="280" r:id="rId21"/>
    <p:sldId id="265" r:id="rId22"/>
    <p:sldId id="283" r:id="rId23"/>
    <p:sldId id="284" r:id="rId24"/>
    <p:sldId id="292" r:id="rId25"/>
    <p:sldId id="269" r:id="rId26"/>
    <p:sldId id="271" r:id="rId27"/>
    <p:sldId id="264" r:id="rId28"/>
    <p:sldId id="293" r:id="rId29"/>
    <p:sldId id="286" r:id="rId30"/>
    <p:sldId id="272" r:id="rId31"/>
    <p:sldId id="273" r:id="rId32"/>
    <p:sldId id="270" r:id="rId33"/>
    <p:sldId id="276" r:id="rId34"/>
    <p:sldId id="287" r:id="rId35"/>
    <p:sldId id="288" r:id="rId36"/>
    <p:sldId id="289" r:id="rId37"/>
    <p:sldId id="294" r:id="rId38"/>
    <p:sldId id="277" r:id="rId39"/>
    <p:sldId id="260" r:id="rId40"/>
    <p:sldId id="285" r:id="rId41"/>
    <p:sldId id="279" r:id="rId42"/>
    <p:sldId id="278" r:id="rId43"/>
  </p:sldIdLst>
  <p:sldSz cx="12192000" cy="6858000"/>
  <p:notesSz cx="6858000" cy="9144000"/>
  <p:defaultTextStyle>
    <a:defPPr>
      <a:defRPr lang="en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C064"/>
    <a:srgbClr val="6FC422"/>
    <a:srgbClr val="47AA16"/>
    <a:srgbClr val="61C230"/>
    <a:srgbClr val="75B549"/>
    <a:srgbClr val="37CA30"/>
    <a:srgbClr val="52C931"/>
    <a:srgbClr val="4EBE30"/>
    <a:srgbClr val="FFCC29"/>
    <a:srgbClr val="FF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1" autoAdjust="0"/>
    <p:restoredTop sz="94660"/>
  </p:normalViewPr>
  <p:slideViewPr>
    <p:cSldViewPr snapToGrid="0">
      <p:cViewPr>
        <p:scale>
          <a:sx n="48" d="100"/>
          <a:sy n="48" d="100"/>
        </p:scale>
        <p:origin x="1494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Persentase Kemiskinan (%)</c:v>
                </c:pt>
              </c:strCache>
            </c:strRef>
          </c:tx>
          <c:spPr>
            <a:solidFill>
              <a:schemeClr val="accent6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Palembang</c:v>
                </c:pt>
                <c:pt idx="1">
                  <c:v>Banyuasin</c:v>
                </c:pt>
                <c:pt idx="2">
                  <c:v>Musi Banyuasin</c:v>
                </c:pt>
                <c:pt idx="3">
                  <c:v>Ogan Komering Ulu (OKU)</c:v>
                </c:pt>
                <c:pt idx="4">
                  <c:v>OKU Timur</c:v>
                </c:pt>
                <c:pt idx="5">
                  <c:v>OKU Selatan</c:v>
                </c:pt>
                <c:pt idx="6">
                  <c:v>Lahat</c:v>
                </c:pt>
                <c:pt idx="7">
                  <c:v>Muara Enim</c:v>
                </c:pt>
                <c:pt idx="8">
                  <c:v>Pagar Alam</c:v>
                </c:pt>
                <c:pt idx="9">
                  <c:v>Prabumulih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9.77</c:v>
                </c:pt>
                <c:pt idx="1">
                  <c:v>9.31</c:v>
                </c:pt>
                <c:pt idx="2">
                  <c:v>12.88</c:v>
                </c:pt>
                <c:pt idx="3">
                  <c:v>10.68</c:v>
                </c:pt>
                <c:pt idx="4">
                  <c:v>9.75</c:v>
                </c:pt>
                <c:pt idx="5">
                  <c:v>9.86</c:v>
                </c:pt>
                <c:pt idx="6">
                  <c:v>14.14</c:v>
                </c:pt>
                <c:pt idx="7">
                  <c:v>9.7899999999999991</c:v>
                </c:pt>
                <c:pt idx="8">
                  <c:v>8.18</c:v>
                </c:pt>
                <c:pt idx="9">
                  <c:v>10.130000000000001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CD-4755-8E73-80A14860FA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Indeks Kedalaman Kemiskinan (P1)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Palembang</c:v>
                </c:pt>
                <c:pt idx="1">
                  <c:v>Banyuasin</c:v>
                </c:pt>
                <c:pt idx="2">
                  <c:v>Musi Banyuasin</c:v>
                </c:pt>
                <c:pt idx="3">
                  <c:v>Ogan Komering Ulu (OKU)</c:v>
                </c:pt>
                <c:pt idx="4">
                  <c:v>OKU Timur</c:v>
                </c:pt>
                <c:pt idx="5">
                  <c:v>OKU Selatan</c:v>
                </c:pt>
                <c:pt idx="6">
                  <c:v>Lahat</c:v>
                </c:pt>
                <c:pt idx="7">
                  <c:v>Muara Enim</c:v>
                </c:pt>
                <c:pt idx="8">
                  <c:v>Pagar Alam</c:v>
                </c:pt>
                <c:pt idx="9">
                  <c:v>Prabumulih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1.66</c:v>
                </c:pt>
                <c:pt idx="1">
                  <c:v>1.48</c:v>
                </c:pt>
                <c:pt idx="2">
                  <c:v>1.64</c:v>
                </c:pt>
                <c:pt idx="3">
                  <c:v>1.91</c:v>
                </c:pt>
                <c:pt idx="4">
                  <c:v>1.54</c:v>
                </c:pt>
                <c:pt idx="5">
                  <c:v>2.14</c:v>
                </c:pt>
                <c:pt idx="6">
                  <c:v>1.87</c:v>
                </c:pt>
                <c:pt idx="7">
                  <c:v>1.76</c:v>
                </c:pt>
                <c:pt idx="8">
                  <c:v>2.0499999999999998</c:v>
                </c:pt>
                <c:pt idx="9">
                  <c:v>1.41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CD-4755-8E73-80A14860FAB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Indeks Keparahan Kemiskinan (P2)</c:v>
                </c:pt>
              </c:strCache>
            </c:strRef>
          </c:tx>
          <c:spPr>
            <a:solidFill>
              <a:schemeClr val="accent6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Palembang</c:v>
                </c:pt>
                <c:pt idx="1">
                  <c:v>Banyuasin</c:v>
                </c:pt>
                <c:pt idx="2">
                  <c:v>Musi Banyuasin</c:v>
                </c:pt>
                <c:pt idx="3">
                  <c:v>Ogan Komering Ulu (OKU)</c:v>
                </c:pt>
                <c:pt idx="4">
                  <c:v>OKU Timur</c:v>
                </c:pt>
                <c:pt idx="5">
                  <c:v>OKU Selatan</c:v>
                </c:pt>
                <c:pt idx="6">
                  <c:v>Lahat</c:v>
                </c:pt>
                <c:pt idx="7">
                  <c:v>Muara Enim</c:v>
                </c:pt>
                <c:pt idx="8">
                  <c:v>Pagar Alam</c:v>
                </c:pt>
                <c:pt idx="9">
                  <c:v>Prabumulih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0.4</c:v>
                </c:pt>
                <c:pt idx="1">
                  <c:v>0.36</c:v>
                </c:pt>
                <c:pt idx="2">
                  <c:v>0.42</c:v>
                </c:pt>
                <c:pt idx="3">
                  <c:v>0.53</c:v>
                </c:pt>
                <c:pt idx="4">
                  <c:v>0.38</c:v>
                </c:pt>
                <c:pt idx="5">
                  <c:v>0.65</c:v>
                </c:pt>
                <c:pt idx="6">
                  <c:v>0.51</c:v>
                </c:pt>
                <c:pt idx="7">
                  <c:v>0.45</c:v>
                </c:pt>
                <c:pt idx="8">
                  <c:v>0.56999999999999995</c:v>
                </c:pt>
                <c:pt idx="9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CD-4755-8E73-80A14860FA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7736256"/>
        <c:axId val="1487736736"/>
      </c:barChart>
      <c:catAx>
        <c:axId val="148773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7736736"/>
        <c:crosses val="autoZero"/>
        <c:auto val="1"/>
        <c:lblAlgn val="ctr"/>
        <c:lblOffset val="100"/>
        <c:noMultiLvlLbl val="0"/>
      </c:catAx>
      <c:valAx>
        <c:axId val="1487736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77362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426924759405072"/>
          <c:y val="2.5428331875182269E-2"/>
          <c:w val="0.65128630796150477"/>
          <c:h val="0.509830854476523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Sheet1!$A$22</c:f>
              <c:strCache>
                <c:ptCount val="1"/>
                <c:pt idx="0">
                  <c:v>Tingkat Kemiskinan (%)</c:v>
                </c:pt>
              </c:strCache>
            </c:strRef>
          </c:tx>
          <c:spPr>
            <a:solidFill>
              <a:schemeClr val="accent6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Sheet1!$B$21:$D$21</c:f>
              <c:strCache>
                <c:ptCount val="3"/>
                <c:pt idx="0">
                  <c:v>Kota Palembang</c:v>
                </c:pt>
                <c:pt idx="1">
                  <c:v>Rata-rata Kab/Kota di Sumsel</c:v>
                </c:pt>
                <c:pt idx="2">
                  <c:v>Rata-rata Nasional</c:v>
                </c:pt>
              </c:strCache>
            </c:strRef>
          </c:cat>
          <c:val>
            <c:numRef>
              <c:f>Sheet1!$B$22:$D$22</c:f>
              <c:numCache>
                <c:formatCode>General</c:formatCode>
                <c:ptCount val="3"/>
                <c:pt idx="0">
                  <c:v>9.77</c:v>
                </c:pt>
                <c:pt idx="1">
                  <c:v>10.97</c:v>
                </c:pt>
                <c:pt idx="2">
                  <c:v>9.0299999999999994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A8-41E9-BAE2-3BF3B358F641}"/>
            </c:ext>
          </c:extLst>
        </c:ser>
        <c:ser>
          <c:idx val="1"/>
          <c:order val="1"/>
          <c:tx>
            <c:strRef>
              <c:f>Sheet1!$A$23</c:f>
              <c:strCache>
                <c:ptCount val="1"/>
                <c:pt idx="0">
                  <c:v>Indeks Kedalaman Kemiskinan (P1)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Sheet1!$B$21:$D$21</c:f>
              <c:strCache>
                <c:ptCount val="3"/>
                <c:pt idx="0">
                  <c:v>Kota Palembang</c:v>
                </c:pt>
                <c:pt idx="1">
                  <c:v>Rata-rata Kab/Kota di Sumsel</c:v>
                </c:pt>
                <c:pt idx="2">
                  <c:v>Rata-rata Nasional</c:v>
                </c:pt>
              </c:strCache>
            </c:strRef>
          </c:cat>
          <c:val>
            <c:numRef>
              <c:f>Sheet1!$B$23:$D$23</c:f>
              <c:numCache>
                <c:formatCode>General</c:formatCode>
                <c:ptCount val="3"/>
                <c:pt idx="0">
                  <c:v>1.66</c:v>
                </c:pt>
                <c:pt idx="1">
                  <c:v>1.97</c:v>
                </c:pt>
                <c:pt idx="2">
                  <c:v>1.49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A8-41E9-BAE2-3BF3B358F641}"/>
            </c:ext>
          </c:extLst>
        </c:ser>
        <c:ser>
          <c:idx val="2"/>
          <c:order val="2"/>
          <c:tx>
            <c:strRef>
              <c:f>Sheet1!$A$24</c:f>
              <c:strCache>
                <c:ptCount val="1"/>
                <c:pt idx="0">
                  <c:v>Indeks Keparahan Kemiskinan (P2)</c:v>
                </c:pt>
              </c:strCache>
            </c:strRef>
          </c:tx>
          <c:spPr>
            <a:solidFill>
              <a:schemeClr val="accent6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Sheet1!$B$21:$D$21</c:f>
              <c:strCache>
                <c:ptCount val="3"/>
                <c:pt idx="0">
                  <c:v>Kota Palembang</c:v>
                </c:pt>
                <c:pt idx="1">
                  <c:v>Rata-rata Kab/Kota di Sumsel</c:v>
                </c:pt>
                <c:pt idx="2">
                  <c:v>Rata-rata Nasional</c:v>
                </c:pt>
              </c:strCache>
            </c:strRef>
          </c:cat>
          <c:val>
            <c:numRef>
              <c:f>Sheet1!$B$24:$D$24</c:f>
              <c:numCache>
                <c:formatCode>General</c:formatCode>
                <c:ptCount val="3"/>
                <c:pt idx="0">
                  <c:v>0.4</c:v>
                </c:pt>
                <c:pt idx="1">
                  <c:v>0.5</c:v>
                </c:pt>
                <c:pt idx="2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A8-41E9-BAE2-3BF3B358F6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61280816"/>
        <c:axId val="1461288496"/>
      </c:barChart>
      <c:catAx>
        <c:axId val="146128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1288496"/>
        <c:crosses val="autoZero"/>
        <c:auto val="1"/>
        <c:lblAlgn val="ctr"/>
        <c:lblOffset val="100"/>
        <c:noMultiLvlLbl val="0"/>
      </c:catAx>
      <c:valAx>
        <c:axId val="146128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12808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image" Target="../media/image18.jpg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image" Target="../media/image27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image" Target="../media/image29.jpg"/><Relationship Id="rId4" Type="http://schemas.openxmlformats.org/officeDocument/2006/relationships/hyperlink" Target="https://pxhere.com/en/photo/707297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image" Target="../media/image18.jpg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image" Target="../media/image27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image" Target="../media/image29.jpg"/><Relationship Id="rId4" Type="http://schemas.openxmlformats.org/officeDocument/2006/relationships/hyperlink" Target="https://pxhere.com/en/photo/707297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784005-7EB9-4375-811C-84684F34016A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D"/>
        </a:p>
      </dgm:t>
    </dgm:pt>
    <dgm:pt modelId="{2106D280-CB78-477D-920C-88B64669FFB9}">
      <dgm:prSet phldrT="[Text]"/>
      <dgm:spPr/>
      <dgm:t>
        <a:bodyPr/>
        <a:lstStyle/>
        <a:p>
          <a:r>
            <a:rPr lang="en-ID" b="1" dirty="0">
              <a:solidFill>
                <a:schemeClr val="tx1"/>
              </a:solidFill>
            </a:rPr>
            <a:t>Improved Education</a:t>
          </a:r>
          <a:endParaRPr lang="en-ID" dirty="0">
            <a:solidFill>
              <a:schemeClr val="tx1"/>
            </a:solidFill>
          </a:endParaRPr>
        </a:p>
      </dgm:t>
    </dgm:pt>
    <dgm:pt modelId="{AD31E8B0-5D58-40A7-8DA4-915DC04AE9B3}" type="parTrans" cxnId="{09886B6E-4E11-4AC4-B42A-5C0B980156D2}">
      <dgm:prSet/>
      <dgm:spPr/>
      <dgm:t>
        <a:bodyPr/>
        <a:lstStyle/>
        <a:p>
          <a:endParaRPr lang="en-ID"/>
        </a:p>
      </dgm:t>
    </dgm:pt>
    <dgm:pt modelId="{FEA868D1-FDE4-4BA0-8D17-2C4350919788}" type="sibTrans" cxnId="{09886B6E-4E11-4AC4-B42A-5C0B980156D2}">
      <dgm:prSet/>
      <dgm:spPr/>
      <dgm:t>
        <a:bodyPr/>
        <a:lstStyle/>
        <a:p>
          <a:endParaRPr lang="en-ID"/>
        </a:p>
      </dgm:t>
    </dgm:pt>
    <dgm:pt modelId="{E1DBF097-F2B2-48AB-8D2D-024D826380F3}">
      <dgm:prSet/>
      <dgm:spPr/>
      <dgm:t>
        <a:bodyPr/>
        <a:lstStyle/>
        <a:p>
          <a:r>
            <a:rPr lang="en-ID" b="1" dirty="0">
              <a:solidFill>
                <a:schemeClr val="tx1"/>
              </a:solidFill>
            </a:rPr>
            <a:t>Health and Healthcare Access</a:t>
          </a:r>
          <a:endParaRPr lang="en-ID" dirty="0">
            <a:solidFill>
              <a:schemeClr val="tx1"/>
            </a:solidFill>
          </a:endParaRPr>
        </a:p>
      </dgm:t>
    </dgm:pt>
    <dgm:pt modelId="{0795C0B6-47E6-4649-9D34-49F92E7F0619}" type="parTrans" cxnId="{BA5AC36B-0AEE-4ADC-803C-EA2F4EC95660}">
      <dgm:prSet/>
      <dgm:spPr/>
      <dgm:t>
        <a:bodyPr/>
        <a:lstStyle/>
        <a:p>
          <a:endParaRPr lang="en-ID"/>
        </a:p>
      </dgm:t>
    </dgm:pt>
    <dgm:pt modelId="{211F751B-01BA-4F82-8FB4-23B62129C701}" type="sibTrans" cxnId="{BA5AC36B-0AEE-4ADC-803C-EA2F4EC95660}">
      <dgm:prSet/>
      <dgm:spPr/>
      <dgm:t>
        <a:bodyPr/>
        <a:lstStyle/>
        <a:p>
          <a:endParaRPr lang="en-ID"/>
        </a:p>
      </dgm:t>
    </dgm:pt>
    <dgm:pt modelId="{1A780154-B9EC-4225-99B6-F4287D655492}">
      <dgm:prSet/>
      <dgm:spPr/>
      <dgm:t>
        <a:bodyPr/>
        <a:lstStyle/>
        <a:p>
          <a:r>
            <a:rPr lang="en-ID" b="1" dirty="0">
              <a:solidFill>
                <a:schemeClr val="tx1"/>
              </a:solidFill>
            </a:rPr>
            <a:t>Economic Growth and Employment</a:t>
          </a:r>
          <a:endParaRPr lang="en-ID" dirty="0">
            <a:solidFill>
              <a:schemeClr val="tx1"/>
            </a:solidFill>
          </a:endParaRPr>
        </a:p>
      </dgm:t>
    </dgm:pt>
    <dgm:pt modelId="{4EFADA5B-4926-4B3A-92A6-A335C02FE3DA}" type="parTrans" cxnId="{33F9B021-EE71-4180-BE99-433979C9B7FE}">
      <dgm:prSet/>
      <dgm:spPr/>
      <dgm:t>
        <a:bodyPr/>
        <a:lstStyle/>
        <a:p>
          <a:endParaRPr lang="en-ID"/>
        </a:p>
      </dgm:t>
    </dgm:pt>
    <dgm:pt modelId="{4794E5BE-B2C9-46EF-A6A8-D8255A0144E1}" type="sibTrans" cxnId="{33F9B021-EE71-4180-BE99-433979C9B7FE}">
      <dgm:prSet/>
      <dgm:spPr/>
      <dgm:t>
        <a:bodyPr/>
        <a:lstStyle/>
        <a:p>
          <a:endParaRPr lang="en-ID"/>
        </a:p>
      </dgm:t>
    </dgm:pt>
    <dgm:pt modelId="{F0408796-3193-45F7-951A-506E3721D6C5}">
      <dgm:prSet/>
      <dgm:spPr/>
      <dgm:t>
        <a:bodyPr/>
        <a:lstStyle/>
        <a:p>
          <a:r>
            <a:rPr lang="en-ID" b="1" dirty="0">
              <a:solidFill>
                <a:schemeClr val="tx1"/>
              </a:solidFill>
            </a:rPr>
            <a:t>Social Safety Nets and Welfare</a:t>
          </a:r>
          <a:endParaRPr lang="en-ID" dirty="0">
            <a:solidFill>
              <a:schemeClr val="tx1"/>
            </a:solidFill>
          </a:endParaRPr>
        </a:p>
      </dgm:t>
    </dgm:pt>
    <dgm:pt modelId="{A2D820E7-7ED5-46D6-8D5B-90572A9A3FD4}" type="parTrans" cxnId="{430C95D7-6B7C-4C61-8869-A7EEBFE712F0}">
      <dgm:prSet/>
      <dgm:spPr/>
      <dgm:t>
        <a:bodyPr/>
        <a:lstStyle/>
        <a:p>
          <a:endParaRPr lang="en-ID"/>
        </a:p>
      </dgm:t>
    </dgm:pt>
    <dgm:pt modelId="{ACE06A72-DF3F-44D7-BB63-FA5C8A406746}" type="sibTrans" cxnId="{430C95D7-6B7C-4C61-8869-A7EEBFE712F0}">
      <dgm:prSet/>
      <dgm:spPr/>
      <dgm:t>
        <a:bodyPr/>
        <a:lstStyle/>
        <a:p>
          <a:endParaRPr lang="en-ID"/>
        </a:p>
      </dgm:t>
    </dgm:pt>
    <dgm:pt modelId="{2D52060F-F9A1-44E6-A760-E2D38F6A78E0}">
      <dgm:prSet/>
      <dgm:spPr/>
      <dgm:t>
        <a:bodyPr/>
        <a:lstStyle/>
        <a:p>
          <a:r>
            <a:rPr lang="en-ID" b="1" dirty="0">
              <a:solidFill>
                <a:schemeClr val="bg1"/>
              </a:solidFill>
            </a:rPr>
            <a:t>Climate Change Mitigation and Resilience</a:t>
          </a:r>
          <a:endParaRPr lang="en-ID" dirty="0">
            <a:solidFill>
              <a:schemeClr val="bg1"/>
            </a:solidFill>
          </a:endParaRPr>
        </a:p>
      </dgm:t>
    </dgm:pt>
    <dgm:pt modelId="{273DAA1A-4F42-4E3C-951A-87667E0FD515}" type="parTrans" cxnId="{B573F04A-F59E-4966-9210-93DD750D3C58}">
      <dgm:prSet/>
      <dgm:spPr/>
      <dgm:t>
        <a:bodyPr/>
        <a:lstStyle/>
        <a:p>
          <a:endParaRPr lang="en-ID"/>
        </a:p>
      </dgm:t>
    </dgm:pt>
    <dgm:pt modelId="{4AEF93F4-41F4-4C67-8255-3C2150333C8E}" type="sibTrans" cxnId="{B573F04A-F59E-4966-9210-93DD750D3C58}">
      <dgm:prSet/>
      <dgm:spPr/>
      <dgm:t>
        <a:bodyPr/>
        <a:lstStyle/>
        <a:p>
          <a:endParaRPr lang="en-ID"/>
        </a:p>
      </dgm:t>
    </dgm:pt>
    <dgm:pt modelId="{98276396-F854-4B0B-AB98-E83AB70F902A}">
      <dgm:prSet/>
      <dgm:spPr/>
      <dgm:t>
        <a:bodyPr/>
        <a:lstStyle/>
        <a:p>
          <a:r>
            <a:rPr lang="en-ID" b="1" dirty="0">
              <a:solidFill>
                <a:schemeClr val="tx1"/>
              </a:solidFill>
            </a:rPr>
            <a:t>Inclusive Growth and Income Distribution</a:t>
          </a:r>
          <a:endParaRPr lang="en-ID" dirty="0">
            <a:solidFill>
              <a:schemeClr val="tx1"/>
            </a:solidFill>
          </a:endParaRPr>
        </a:p>
      </dgm:t>
    </dgm:pt>
    <dgm:pt modelId="{433C0D01-5230-464C-9935-8CA41A43AE7C}" type="parTrans" cxnId="{451BC143-666B-4804-8737-AB68E84FC604}">
      <dgm:prSet/>
      <dgm:spPr/>
      <dgm:t>
        <a:bodyPr/>
        <a:lstStyle/>
        <a:p>
          <a:endParaRPr lang="en-ID"/>
        </a:p>
      </dgm:t>
    </dgm:pt>
    <dgm:pt modelId="{10689C44-DA9E-4A61-89A9-E9577795F1CE}" type="sibTrans" cxnId="{451BC143-666B-4804-8737-AB68E84FC604}">
      <dgm:prSet/>
      <dgm:spPr/>
      <dgm:t>
        <a:bodyPr/>
        <a:lstStyle/>
        <a:p>
          <a:endParaRPr lang="en-ID"/>
        </a:p>
      </dgm:t>
    </dgm:pt>
    <dgm:pt modelId="{D14070E0-938E-4F0A-80EC-17864C488500}" type="pres">
      <dgm:prSet presAssocID="{8F784005-7EB9-4375-811C-84684F34016A}" presName="Name0" presStyleCnt="0">
        <dgm:presLayoutVars>
          <dgm:dir/>
          <dgm:resizeHandles val="exact"/>
        </dgm:presLayoutVars>
      </dgm:prSet>
      <dgm:spPr/>
    </dgm:pt>
    <dgm:pt modelId="{35560181-4E17-4BFA-95C0-86F88309940E}" type="pres">
      <dgm:prSet presAssocID="{8F784005-7EB9-4375-811C-84684F34016A}" presName="fgShape" presStyleLbl="fgShp" presStyleIdx="0" presStyleCnt="1"/>
      <dgm:spPr/>
    </dgm:pt>
    <dgm:pt modelId="{EFC5E75C-BDFB-422B-B6BD-9AB36A0178CA}" type="pres">
      <dgm:prSet presAssocID="{8F784005-7EB9-4375-811C-84684F34016A}" presName="linComp" presStyleCnt="0"/>
      <dgm:spPr/>
    </dgm:pt>
    <dgm:pt modelId="{B1EB389B-02E2-4A2F-ACAC-F30A92F2B544}" type="pres">
      <dgm:prSet presAssocID="{2106D280-CB78-477D-920C-88B64669FFB9}" presName="compNode" presStyleCnt="0"/>
      <dgm:spPr/>
    </dgm:pt>
    <dgm:pt modelId="{8A962C79-DFE4-4FCD-AF1C-C9F22A7664EF}" type="pres">
      <dgm:prSet presAssocID="{2106D280-CB78-477D-920C-88B64669FFB9}" presName="bkgdShape" presStyleLbl="node1" presStyleIdx="0" presStyleCnt="6"/>
      <dgm:spPr/>
    </dgm:pt>
    <dgm:pt modelId="{65BF5A3C-FC1C-471A-8E4B-7CB9B7A62D8B}" type="pres">
      <dgm:prSet presAssocID="{2106D280-CB78-477D-920C-88B64669FFB9}" presName="nodeTx" presStyleLbl="node1" presStyleIdx="0" presStyleCnt="6">
        <dgm:presLayoutVars>
          <dgm:bulletEnabled val="1"/>
        </dgm:presLayoutVars>
      </dgm:prSet>
      <dgm:spPr/>
    </dgm:pt>
    <dgm:pt modelId="{8A56DFD0-7B65-4B1D-A8A4-F5076D21CB1A}" type="pres">
      <dgm:prSet presAssocID="{2106D280-CB78-477D-920C-88B64669FFB9}" presName="invisiNode" presStyleLbl="node1" presStyleIdx="0" presStyleCnt="6"/>
      <dgm:spPr/>
    </dgm:pt>
    <dgm:pt modelId="{2BE5B157-1424-456D-B3D9-9FA641FC397B}" type="pres">
      <dgm:prSet presAssocID="{2106D280-CB78-477D-920C-88B64669FFB9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58F1412-7B57-4C76-9287-955DF72F1390}" type="pres">
      <dgm:prSet presAssocID="{FEA868D1-FDE4-4BA0-8D17-2C4350919788}" presName="sibTrans" presStyleLbl="sibTrans2D1" presStyleIdx="0" presStyleCnt="0"/>
      <dgm:spPr/>
    </dgm:pt>
    <dgm:pt modelId="{BC5FCBA9-DB5D-4961-8CA5-0BFAFDC564C8}" type="pres">
      <dgm:prSet presAssocID="{E1DBF097-F2B2-48AB-8D2D-024D826380F3}" presName="compNode" presStyleCnt="0"/>
      <dgm:spPr/>
    </dgm:pt>
    <dgm:pt modelId="{A7B88406-5C40-43F0-9C72-181C9ED53AE4}" type="pres">
      <dgm:prSet presAssocID="{E1DBF097-F2B2-48AB-8D2D-024D826380F3}" presName="bkgdShape" presStyleLbl="node1" presStyleIdx="1" presStyleCnt="6"/>
      <dgm:spPr/>
    </dgm:pt>
    <dgm:pt modelId="{1D25E907-A2D8-491E-A306-E51668EBA1D4}" type="pres">
      <dgm:prSet presAssocID="{E1DBF097-F2B2-48AB-8D2D-024D826380F3}" presName="nodeTx" presStyleLbl="node1" presStyleIdx="1" presStyleCnt="6">
        <dgm:presLayoutVars>
          <dgm:bulletEnabled val="1"/>
        </dgm:presLayoutVars>
      </dgm:prSet>
      <dgm:spPr/>
    </dgm:pt>
    <dgm:pt modelId="{551509D2-FA47-4B1A-98FC-8DD601A85E84}" type="pres">
      <dgm:prSet presAssocID="{E1DBF097-F2B2-48AB-8D2D-024D826380F3}" presName="invisiNode" presStyleLbl="node1" presStyleIdx="1" presStyleCnt="6"/>
      <dgm:spPr/>
    </dgm:pt>
    <dgm:pt modelId="{363F338B-58FD-4E54-BD17-2FE30E0B7D19}" type="pres">
      <dgm:prSet presAssocID="{E1DBF097-F2B2-48AB-8D2D-024D826380F3}" presName="imagNode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B973E88-7AE5-440B-9280-CF34AC1B7065}" type="pres">
      <dgm:prSet presAssocID="{211F751B-01BA-4F82-8FB4-23B62129C701}" presName="sibTrans" presStyleLbl="sibTrans2D1" presStyleIdx="0" presStyleCnt="0"/>
      <dgm:spPr/>
    </dgm:pt>
    <dgm:pt modelId="{08E5C477-1221-4849-8605-DE3121B5FBFE}" type="pres">
      <dgm:prSet presAssocID="{1A780154-B9EC-4225-99B6-F4287D655492}" presName="compNode" presStyleCnt="0"/>
      <dgm:spPr/>
    </dgm:pt>
    <dgm:pt modelId="{EE8780C0-D475-45D6-8648-5C8255C04061}" type="pres">
      <dgm:prSet presAssocID="{1A780154-B9EC-4225-99B6-F4287D655492}" presName="bkgdShape" presStyleLbl="node1" presStyleIdx="2" presStyleCnt="6"/>
      <dgm:spPr/>
    </dgm:pt>
    <dgm:pt modelId="{16EDB411-C74F-4734-A51C-04925CD0D8BB}" type="pres">
      <dgm:prSet presAssocID="{1A780154-B9EC-4225-99B6-F4287D655492}" presName="nodeTx" presStyleLbl="node1" presStyleIdx="2" presStyleCnt="6">
        <dgm:presLayoutVars>
          <dgm:bulletEnabled val="1"/>
        </dgm:presLayoutVars>
      </dgm:prSet>
      <dgm:spPr/>
    </dgm:pt>
    <dgm:pt modelId="{DCB711A7-F90C-4181-A4BD-92D7DAE67912}" type="pres">
      <dgm:prSet presAssocID="{1A780154-B9EC-4225-99B6-F4287D655492}" presName="invisiNode" presStyleLbl="node1" presStyleIdx="2" presStyleCnt="6"/>
      <dgm:spPr/>
    </dgm:pt>
    <dgm:pt modelId="{C1D8DD50-118F-49A7-AB81-7C0C70D88EAB}" type="pres">
      <dgm:prSet presAssocID="{1A780154-B9EC-4225-99B6-F4287D655492}" presName="imagNode" presStyleLbl="fgImgPlace1" presStyleIdx="2" presStyleCnt="6" custLinFactNeighborX="-2273" custLinFactNeighborY="105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867C7C98-7990-4DEF-BCCA-EE95398C9E17}" type="pres">
      <dgm:prSet presAssocID="{4794E5BE-B2C9-46EF-A6A8-D8255A0144E1}" presName="sibTrans" presStyleLbl="sibTrans2D1" presStyleIdx="0" presStyleCnt="0"/>
      <dgm:spPr/>
    </dgm:pt>
    <dgm:pt modelId="{363594AA-D64C-4559-A770-BC94D20DC296}" type="pres">
      <dgm:prSet presAssocID="{F0408796-3193-45F7-951A-506E3721D6C5}" presName="compNode" presStyleCnt="0"/>
      <dgm:spPr/>
    </dgm:pt>
    <dgm:pt modelId="{11FA8637-8818-4E28-878E-0BDD11A7D5C3}" type="pres">
      <dgm:prSet presAssocID="{F0408796-3193-45F7-951A-506E3721D6C5}" presName="bkgdShape" presStyleLbl="node1" presStyleIdx="3" presStyleCnt="6"/>
      <dgm:spPr/>
    </dgm:pt>
    <dgm:pt modelId="{9325E127-9832-4516-8F27-1404C48F94F0}" type="pres">
      <dgm:prSet presAssocID="{F0408796-3193-45F7-951A-506E3721D6C5}" presName="nodeTx" presStyleLbl="node1" presStyleIdx="3" presStyleCnt="6">
        <dgm:presLayoutVars>
          <dgm:bulletEnabled val="1"/>
        </dgm:presLayoutVars>
      </dgm:prSet>
      <dgm:spPr/>
    </dgm:pt>
    <dgm:pt modelId="{EC5A4544-43CD-44AE-9066-28958000B54C}" type="pres">
      <dgm:prSet presAssocID="{F0408796-3193-45F7-951A-506E3721D6C5}" presName="invisiNode" presStyleLbl="node1" presStyleIdx="3" presStyleCnt="6"/>
      <dgm:spPr/>
    </dgm:pt>
    <dgm:pt modelId="{154798D6-9655-491B-A165-F6A0EB1E44E1}" type="pres">
      <dgm:prSet presAssocID="{F0408796-3193-45F7-951A-506E3721D6C5}" presName="imagNode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E947AE3F-77EA-458C-BA1A-DBE5844B509F}" type="pres">
      <dgm:prSet presAssocID="{ACE06A72-DF3F-44D7-BB63-FA5C8A406746}" presName="sibTrans" presStyleLbl="sibTrans2D1" presStyleIdx="0" presStyleCnt="0"/>
      <dgm:spPr/>
    </dgm:pt>
    <dgm:pt modelId="{CFF92529-BA15-47BF-8F72-7ADAB074BB20}" type="pres">
      <dgm:prSet presAssocID="{98276396-F854-4B0B-AB98-E83AB70F902A}" presName="compNode" presStyleCnt="0"/>
      <dgm:spPr/>
    </dgm:pt>
    <dgm:pt modelId="{358DDEBC-E8EC-4B85-990E-FC1C499D419B}" type="pres">
      <dgm:prSet presAssocID="{98276396-F854-4B0B-AB98-E83AB70F902A}" presName="bkgdShape" presStyleLbl="node1" presStyleIdx="4" presStyleCnt="6"/>
      <dgm:spPr/>
    </dgm:pt>
    <dgm:pt modelId="{9F150054-7E22-45D6-A0C7-1335044253D7}" type="pres">
      <dgm:prSet presAssocID="{98276396-F854-4B0B-AB98-E83AB70F902A}" presName="nodeTx" presStyleLbl="node1" presStyleIdx="4" presStyleCnt="6">
        <dgm:presLayoutVars>
          <dgm:bulletEnabled val="1"/>
        </dgm:presLayoutVars>
      </dgm:prSet>
      <dgm:spPr/>
    </dgm:pt>
    <dgm:pt modelId="{CA2ED633-078A-40B8-AFE3-25C7866C1155}" type="pres">
      <dgm:prSet presAssocID="{98276396-F854-4B0B-AB98-E83AB70F902A}" presName="invisiNode" presStyleLbl="node1" presStyleIdx="4" presStyleCnt="6"/>
      <dgm:spPr/>
    </dgm:pt>
    <dgm:pt modelId="{95850DC4-9EFA-4AB0-8EDE-05BAC747726E}" type="pres">
      <dgm:prSet presAssocID="{98276396-F854-4B0B-AB98-E83AB70F902A}" presName="imagNode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B6AAB04-4B8B-4485-B3C6-EA0915D728C0}" type="pres">
      <dgm:prSet presAssocID="{10689C44-DA9E-4A61-89A9-E9577795F1CE}" presName="sibTrans" presStyleLbl="sibTrans2D1" presStyleIdx="0" presStyleCnt="0"/>
      <dgm:spPr/>
    </dgm:pt>
    <dgm:pt modelId="{6A15256B-5F0D-426C-B736-B2352334A7D2}" type="pres">
      <dgm:prSet presAssocID="{2D52060F-F9A1-44E6-A760-E2D38F6A78E0}" presName="compNode" presStyleCnt="0"/>
      <dgm:spPr/>
    </dgm:pt>
    <dgm:pt modelId="{F09787C8-C83C-49F4-B2B3-250B1DAD7D6D}" type="pres">
      <dgm:prSet presAssocID="{2D52060F-F9A1-44E6-A760-E2D38F6A78E0}" presName="bkgdShape" presStyleLbl="node1" presStyleIdx="5" presStyleCnt="6"/>
      <dgm:spPr/>
    </dgm:pt>
    <dgm:pt modelId="{02FF08F1-C9D5-4B7B-BD08-CF6EF6228982}" type="pres">
      <dgm:prSet presAssocID="{2D52060F-F9A1-44E6-A760-E2D38F6A78E0}" presName="nodeTx" presStyleLbl="node1" presStyleIdx="5" presStyleCnt="6">
        <dgm:presLayoutVars>
          <dgm:bulletEnabled val="1"/>
        </dgm:presLayoutVars>
      </dgm:prSet>
      <dgm:spPr/>
    </dgm:pt>
    <dgm:pt modelId="{25266236-00F6-4A94-92EB-3DEAE4F94E8E}" type="pres">
      <dgm:prSet presAssocID="{2D52060F-F9A1-44E6-A760-E2D38F6A78E0}" presName="invisiNode" presStyleLbl="node1" presStyleIdx="5" presStyleCnt="6"/>
      <dgm:spPr/>
    </dgm:pt>
    <dgm:pt modelId="{E9665925-51E6-4F9D-B550-294399DFC443}" type="pres">
      <dgm:prSet presAssocID="{2D52060F-F9A1-44E6-A760-E2D38F6A78E0}" presName="imagNode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</dgm:ptLst>
  <dgm:cxnLst>
    <dgm:cxn modelId="{D586AC13-FF2E-4906-84D7-39B1E930FC25}" type="presOf" srcId="{211F751B-01BA-4F82-8FB4-23B62129C701}" destId="{FB973E88-7AE5-440B-9280-CF34AC1B7065}" srcOrd="0" destOrd="0" presId="urn:microsoft.com/office/officeart/2005/8/layout/hList7"/>
    <dgm:cxn modelId="{68E90F21-8508-4D8D-B02A-8ACC4FDCBA8D}" type="presOf" srcId="{98276396-F854-4B0B-AB98-E83AB70F902A}" destId="{358DDEBC-E8EC-4B85-990E-FC1C499D419B}" srcOrd="0" destOrd="0" presId="urn:microsoft.com/office/officeart/2005/8/layout/hList7"/>
    <dgm:cxn modelId="{33F9B021-EE71-4180-BE99-433979C9B7FE}" srcId="{8F784005-7EB9-4375-811C-84684F34016A}" destId="{1A780154-B9EC-4225-99B6-F4287D655492}" srcOrd="2" destOrd="0" parTransId="{4EFADA5B-4926-4B3A-92A6-A335C02FE3DA}" sibTransId="{4794E5BE-B2C9-46EF-A6A8-D8255A0144E1}"/>
    <dgm:cxn modelId="{451BC143-666B-4804-8737-AB68E84FC604}" srcId="{8F784005-7EB9-4375-811C-84684F34016A}" destId="{98276396-F854-4B0B-AB98-E83AB70F902A}" srcOrd="4" destOrd="0" parTransId="{433C0D01-5230-464C-9935-8CA41A43AE7C}" sibTransId="{10689C44-DA9E-4A61-89A9-E9577795F1CE}"/>
    <dgm:cxn modelId="{B573F04A-F59E-4966-9210-93DD750D3C58}" srcId="{8F784005-7EB9-4375-811C-84684F34016A}" destId="{2D52060F-F9A1-44E6-A760-E2D38F6A78E0}" srcOrd="5" destOrd="0" parTransId="{273DAA1A-4F42-4E3C-951A-87667E0FD515}" sibTransId="{4AEF93F4-41F4-4C67-8255-3C2150333C8E}"/>
    <dgm:cxn modelId="{BA5AC36B-0AEE-4ADC-803C-EA2F4EC95660}" srcId="{8F784005-7EB9-4375-811C-84684F34016A}" destId="{E1DBF097-F2B2-48AB-8D2D-024D826380F3}" srcOrd="1" destOrd="0" parTransId="{0795C0B6-47E6-4649-9D34-49F92E7F0619}" sibTransId="{211F751B-01BA-4F82-8FB4-23B62129C701}"/>
    <dgm:cxn modelId="{1B32AD6C-C08A-410D-B85C-B9F2DB1378F4}" type="presOf" srcId="{2106D280-CB78-477D-920C-88B64669FFB9}" destId="{8A962C79-DFE4-4FCD-AF1C-C9F22A7664EF}" srcOrd="0" destOrd="0" presId="urn:microsoft.com/office/officeart/2005/8/layout/hList7"/>
    <dgm:cxn modelId="{09886B6E-4E11-4AC4-B42A-5C0B980156D2}" srcId="{8F784005-7EB9-4375-811C-84684F34016A}" destId="{2106D280-CB78-477D-920C-88B64669FFB9}" srcOrd="0" destOrd="0" parTransId="{AD31E8B0-5D58-40A7-8DA4-915DC04AE9B3}" sibTransId="{FEA868D1-FDE4-4BA0-8D17-2C4350919788}"/>
    <dgm:cxn modelId="{B48EF259-6C75-4C94-94E1-B06C4113D575}" type="presOf" srcId="{98276396-F854-4B0B-AB98-E83AB70F902A}" destId="{9F150054-7E22-45D6-A0C7-1335044253D7}" srcOrd="1" destOrd="0" presId="urn:microsoft.com/office/officeart/2005/8/layout/hList7"/>
    <dgm:cxn modelId="{1B494588-7C6C-4D66-8FA0-C961A92ABA0C}" type="presOf" srcId="{10689C44-DA9E-4A61-89A9-E9577795F1CE}" destId="{EB6AAB04-4B8B-4485-B3C6-EA0915D728C0}" srcOrd="0" destOrd="0" presId="urn:microsoft.com/office/officeart/2005/8/layout/hList7"/>
    <dgm:cxn modelId="{EAD78F98-37C6-4694-9D7C-95E9BBD4E440}" type="presOf" srcId="{E1DBF097-F2B2-48AB-8D2D-024D826380F3}" destId="{1D25E907-A2D8-491E-A306-E51668EBA1D4}" srcOrd="1" destOrd="0" presId="urn:microsoft.com/office/officeart/2005/8/layout/hList7"/>
    <dgm:cxn modelId="{8F35AB9B-A2C6-472D-B2CC-F3A1714AA2DB}" type="presOf" srcId="{E1DBF097-F2B2-48AB-8D2D-024D826380F3}" destId="{A7B88406-5C40-43F0-9C72-181C9ED53AE4}" srcOrd="0" destOrd="0" presId="urn:microsoft.com/office/officeart/2005/8/layout/hList7"/>
    <dgm:cxn modelId="{E3094EA5-C3B4-4C0A-8B58-70967C594FFF}" type="presOf" srcId="{F0408796-3193-45F7-951A-506E3721D6C5}" destId="{11FA8637-8818-4E28-878E-0BDD11A7D5C3}" srcOrd="0" destOrd="0" presId="urn:microsoft.com/office/officeart/2005/8/layout/hList7"/>
    <dgm:cxn modelId="{FAB113A8-55CD-4292-80F9-1073FCA0F8CA}" type="presOf" srcId="{FEA868D1-FDE4-4BA0-8D17-2C4350919788}" destId="{B58F1412-7B57-4C76-9287-955DF72F1390}" srcOrd="0" destOrd="0" presId="urn:microsoft.com/office/officeart/2005/8/layout/hList7"/>
    <dgm:cxn modelId="{AF193AAE-7D9E-4F9C-A80E-DD94358EFDAC}" type="presOf" srcId="{2106D280-CB78-477D-920C-88B64669FFB9}" destId="{65BF5A3C-FC1C-471A-8E4B-7CB9B7A62D8B}" srcOrd="1" destOrd="0" presId="urn:microsoft.com/office/officeart/2005/8/layout/hList7"/>
    <dgm:cxn modelId="{71A1DFAF-4127-48EE-B02E-F85060E87E05}" type="presOf" srcId="{8F784005-7EB9-4375-811C-84684F34016A}" destId="{D14070E0-938E-4F0A-80EC-17864C488500}" srcOrd="0" destOrd="0" presId="urn:microsoft.com/office/officeart/2005/8/layout/hList7"/>
    <dgm:cxn modelId="{810317B9-73D5-4635-9EB9-9EB6A0603E48}" type="presOf" srcId="{4794E5BE-B2C9-46EF-A6A8-D8255A0144E1}" destId="{867C7C98-7990-4DEF-BCCA-EE95398C9E17}" srcOrd="0" destOrd="0" presId="urn:microsoft.com/office/officeart/2005/8/layout/hList7"/>
    <dgm:cxn modelId="{664506C0-1CB1-4A1D-ACC6-477831816951}" type="presOf" srcId="{ACE06A72-DF3F-44D7-BB63-FA5C8A406746}" destId="{E947AE3F-77EA-458C-BA1A-DBE5844B509F}" srcOrd="0" destOrd="0" presId="urn:microsoft.com/office/officeart/2005/8/layout/hList7"/>
    <dgm:cxn modelId="{F00DEEC4-262B-4011-A230-9ED756FF6D85}" type="presOf" srcId="{F0408796-3193-45F7-951A-506E3721D6C5}" destId="{9325E127-9832-4516-8F27-1404C48F94F0}" srcOrd="1" destOrd="0" presId="urn:microsoft.com/office/officeart/2005/8/layout/hList7"/>
    <dgm:cxn modelId="{489DADC7-44DB-4A31-9616-DB3A38B22E2B}" type="presOf" srcId="{2D52060F-F9A1-44E6-A760-E2D38F6A78E0}" destId="{02FF08F1-C9D5-4B7B-BD08-CF6EF6228982}" srcOrd="1" destOrd="0" presId="urn:microsoft.com/office/officeart/2005/8/layout/hList7"/>
    <dgm:cxn modelId="{430C95D7-6B7C-4C61-8869-A7EEBFE712F0}" srcId="{8F784005-7EB9-4375-811C-84684F34016A}" destId="{F0408796-3193-45F7-951A-506E3721D6C5}" srcOrd="3" destOrd="0" parTransId="{A2D820E7-7ED5-46D6-8D5B-90572A9A3FD4}" sibTransId="{ACE06A72-DF3F-44D7-BB63-FA5C8A406746}"/>
    <dgm:cxn modelId="{7D7F98DB-649F-4392-A6CA-79889A2A80A2}" type="presOf" srcId="{2D52060F-F9A1-44E6-A760-E2D38F6A78E0}" destId="{F09787C8-C83C-49F4-B2B3-250B1DAD7D6D}" srcOrd="0" destOrd="0" presId="urn:microsoft.com/office/officeart/2005/8/layout/hList7"/>
    <dgm:cxn modelId="{96D606F1-5EAA-4377-A9B7-539A9CC7410E}" type="presOf" srcId="{1A780154-B9EC-4225-99B6-F4287D655492}" destId="{16EDB411-C74F-4734-A51C-04925CD0D8BB}" srcOrd="1" destOrd="0" presId="urn:microsoft.com/office/officeart/2005/8/layout/hList7"/>
    <dgm:cxn modelId="{F8190FF5-72B3-4DF0-BF30-66EDC56D5B67}" type="presOf" srcId="{1A780154-B9EC-4225-99B6-F4287D655492}" destId="{EE8780C0-D475-45D6-8648-5C8255C04061}" srcOrd="0" destOrd="0" presId="urn:microsoft.com/office/officeart/2005/8/layout/hList7"/>
    <dgm:cxn modelId="{AB4CEE66-6125-431D-8687-869E83E1A5D7}" type="presParOf" srcId="{D14070E0-938E-4F0A-80EC-17864C488500}" destId="{35560181-4E17-4BFA-95C0-86F88309940E}" srcOrd="0" destOrd="0" presId="urn:microsoft.com/office/officeart/2005/8/layout/hList7"/>
    <dgm:cxn modelId="{ACE28195-CBDB-4710-B9EA-A5662DA492F4}" type="presParOf" srcId="{D14070E0-938E-4F0A-80EC-17864C488500}" destId="{EFC5E75C-BDFB-422B-B6BD-9AB36A0178CA}" srcOrd="1" destOrd="0" presId="urn:microsoft.com/office/officeart/2005/8/layout/hList7"/>
    <dgm:cxn modelId="{7FFFB10E-901E-4137-BAC9-0E1FD4445CE4}" type="presParOf" srcId="{EFC5E75C-BDFB-422B-B6BD-9AB36A0178CA}" destId="{B1EB389B-02E2-4A2F-ACAC-F30A92F2B544}" srcOrd="0" destOrd="0" presId="urn:microsoft.com/office/officeart/2005/8/layout/hList7"/>
    <dgm:cxn modelId="{09646CFC-25BC-446F-AA98-A9B9A9152E2F}" type="presParOf" srcId="{B1EB389B-02E2-4A2F-ACAC-F30A92F2B544}" destId="{8A962C79-DFE4-4FCD-AF1C-C9F22A7664EF}" srcOrd="0" destOrd="0" presId="urn:microsoft.com/office/officeart/2005/8/layout/hList7"/>
    <dgm:cxn modelId="{466E3DFF-91F9-48B3-B9C2-4D7A2B1F7C22}" type="presParOf" srcId="{B1EB389B-02E2-4A2F-ACAC-F30A92F2B544}" destId="{65BF5A3C-FC1C-471A-8E4B-7CB9B7A62D8B}" srcOrd="1" destOrd="0" presId="urn:microsoft.com/office/officeart/2005/8/layout/hList7"/>
    <dgm:cxn modelId="{A251FBC0-B37F-46AB-B31D-D47DA76D5C3A}" type="presParOf" srcId="{B1EB389B-02E2-4A2F-ACAC-F30A92F2B544}" destId="{8A56DFD0-7B65-4B1D-A8A4-F5076D21CB1A}" srcOrd="2" destOrd="0" presId="urn:microsoft.com/office/officeart/2005/8/layout/hList7"/>
    <dgm:cxn modelId="{E43DA3CA-3869-4641-9BE7-5BF6B8ADE5A4}" type="presParOf" srcId="{B1EB389B-02E2-4A2F-ACAC-F30A92F2B544}" destId="{2BE5B157-1424-456D-B3D9-9FA641FC397B}" srcOrd="3" destOrd="0" presId="urn:microsoft.com/office/officeart/2005/8/layout/hList7"/>
    <dgm:cxn modelId="{36D406C7-CDE2-4EEA-85C0-B83312979890}" type="presParOf" srcId="{EFC5E75C-BDFB-422B-B6BD-9AB36A0178CA}" destId="{B58F1412-7B57-4C76-9287-955DF72F1390}" srcOrd="1" destOrd="0" presId="urn:microsoft.com/office/officeart/2005/8/layout/hList7"/>
    <dgm:cxn modelId="{DACBEF73-41FC-4F93-920D-752591483995}" type="presParOf" srcId="{EFC5E75C-BDFB-422B-B6BD-9AB36A0178CA}" destId="{BC5FCBA9-DB5D-4961-8CA5-0BFAFDC564C8}" srcOrd="2" destOrd="0" presId="urn:microsoft.com/office/officeart/2005/8/layout/hList7"/>
    <dgm:cxn modelId="{CAAF05B5-B3E2-48A5-B6E4-F7A4878B295C}" type="presParOf" srcId="{BC5FCBA9-DB5D-4961-8CA5-0BFAFDC564C8}" destId="{A7B88406-5C40-43F0-9C72-181C9ED53AE4}" srcOrd="0" destOrd="0" presId="urn:microsoft.com/office/officeart/2005/8/layout/hList7"/>
    <dgm:cxn modelId="{CB00EB8D-5565-46D8-A351-CA4467C65081}" type="presParOf" srcId="{BC5FCBA9-DB5D-4961-8CA5-0BFAFDC564C8}" destId="{1D25E907-A2D8-491E-A306-E51668EBA1D4}" srcOrd="1" destOrd="0" presId="urn:microsoft.com/office/officeart/2005/8/layout/hList7"/>
    <dgm:cxn modelId="{53833E8C-6B00-4F96-92E5-3BEE6D058554}" type="presParOf" srcId="{BC5FCBA9-DB5D-4961-8CA5-0BFAFDC564C8}" destId="{551509D2-FA47-4B1A-98FC-8DD601A85E84}" srcOrd="2" destOrd="0" presId="urn:microsoft.com/office/officeart/2005/8/layout/hList7"/>
    <dgm:cxn modelId="{A8346BCF-45B5-4EC9-BD50-2D4A8535556D}" type="presParOf" srcId="{BC5FCBA9-DB5D-4961-8CA5-0BFAFDC564C8}" destId="{363F338B-58FD-4E54-BD17-2FE30E0B7D19}" srcOrd="3" destOrd="0" presId="urn:microsoft.com/office/officeart/2005/8/layout/hList7"/>
    <dgm:cxn modelId="{4B0D9BCC-DC08-43C9-A88C-6DE903E18269}" type="presParOf" srcId="{EFC5E75C-BDFB-422B-B6BD-9AB36A0178CA}" destId="{FB973E88-7AE5-440B-9280-CF34AC1B7065}" srcOrd="3" destOrd="0" presId="urn:microsoft.com/office/officeart/2005/8/layout/hList7"/>
    <dgm:cxn modelId="{75A20A3B-2F9E-4ECD-8EC6-9F3427B1C7E2}" type="presParOf" srcId="{EFC5E75C-BDFB-422B-B6BD-9AB36A0178CA}" destId="{08E5C477-1221-4849-8605-DE3121B5FBFE}" srcOrd="4" destOrd="0" presId="urn:microsoft.com/office/officeart/2005/8/layout/hList7"/>
    <dgm:cxn modelId="{904D897A-0604-4441-BDFC-258F48B2D6AD}" type="presParOf" srcId="{08E5C477-1221-4849-8605-DE3121B5FBFE}" destId="{EE8780C0-D475-45D6-8648-5C8255C04061}" srcOrd="0" destOrd="0" presId="urn:microsoft.com/office/officeart/2005/8/layout/hList7"/>
    <dgm:cxn modelId="{CE31A13B-3F1F-4673-A937-007E73CA231D}" type="presParOf" srcId="{08E5C477-1221-4849-8605-DE3121B5FBFE}" destId="{16EDB411-C74F-4734-A51C-04925CD0D8BB}" srcOrd="1" destOrd="0" presId="urn:microsoft.com/office/officeart/2005/8/layout/hList7"/>
    <dgm:cxn modelId="{748ACC81-8234-4697-A5F2-2E65628DCE1B}" type="presParOf" srcId="{08E5C477-1221-4849-8605-DE3121B5FBFE}" destId="{DCB711A7-F90C-4181-A4BD-92D7DAE67912}" srcOrd="2" destOrd="0" presId="urn:microsoft.com/office/officeart/2005/8/layout/hList7"/>
    <dgm:cxn modelId="{B2EA02C0-28C4-4BFD-AED1-E778BE0349E1}" type="presParOf" srcId="{08E5C477-1221-4849-8605-DE3121B5FBFE}" destId="{C1D8DD50-118F-49A7-AB81-7C0C70D88EAB}" srcOrd="3" destOrd="0" presId="urn:microsoft.com/office/officeart/2005/8/layout/hList7"/>
    <dgm:cxn modelId="{4F96001D-9ABF-4F7F-8AE4-938633452EF6}" type="presParOf" srcId="{EFC5E75C-BDFB-422B-B6BD-9AB36A0178CA}" destId="{867C7C98-7990-4DEF-BCCA-EE95398C9E17}" srcOrd="5" destOrd="0" presId="urn:microsoft.com/office/officeart/2005/8/layout/hList7"/>
    <dgm:cxn modelId="{8AE8C74F-78CE-4643-A9D1-59C0E8294CFB}" type="presParOf" srcId="{EFC5E75C-BDFB-422B-B6BD-9AB36A0178CA}" destId="{363594AA-D64C-4559-A770-BC94D20DC296}" srcOrd="6" destOrd="0" presId="urn:microsoft.com/office/officeart/2005/8/layout/hList7"/>
    <dgm:cxn modelId="{78AA3B6D-09E1-4585-A468-ED627757D5F6}" type="presParOf" srcId="{363594AA-D64C-4559-A770-BC94D20DC296}" destId="{11FA8637-8818-4E28-878E-0BDD11A7D5C3}" srcOrd="0" destOrd="0" presId="urn:microsoft.com/office/officeart/2005/8/layout/hList7"/>
    <dgm:cxn modelId="{DCB38916-BC4F-4EBF-A75A-555E9D52BCC1}" type="presParOf" srcId="{363594AA-D64C-4559-A770-BC94D20DC296}" destId="{9325E127-9832-4516-8F27-1404C48F94F0}" srcOrd="1" destOrd="0" presId="urn:microsoft.com/office/officeart/2005/8/layout/hList7"/>
    <dgm:cxn modelId="{0A3A6783-90CF-435C-9368-E7FA38234B09}" type="presParOf" srcId="{363594AA-D64C-4559-A770-BC94D20DC296}" destId="{EC5A4544-43CD-44AE-9066-28958000B54C}" srcOrd="2" destOrd="0" presId="urn:microsoft.com/office/officeart/2005/8/layout/hList7"/>
    <dgm:cxn modelId="{CA1AB324-FBF5-4D07-ABC8-51F03F88236F}" type="presParOf" srcId="{363594AA-D64C-4559-A770-BC94D20DC296}" destId="{154798D6-9655-491B-A165-F6A0EB1E44E1}" srcOrd="3" destOrd="0" presId="urn:microsoft.com/office/officeart/2005/8/layout/hList7"/>
    <dgm:cxn modelId="{EE588952-B8DB-4061-BC87-1FD2254ED592}" type="presParOf" srcId="{EFC5E75C-BDFB-422B-B6BD-9AB36A0178CA}" destId="{E947AE3F-77EA-458C-BA1A-DBE5844B509F}" srcOrd="7" destOrd="0" presId="urn:microsoft.com/office/officeart/2005/8/layout/hList7"/>
    <dgm:cxn modelId="{BF8E2C9A-BE38-43BA-9F50-C9453BA3FAA4}" type="presParOf" srcId="{EFC5E75C-BDFB-422B-B6BD-9AB36A0178CA}" destId="{CFF92529-BA15-47BF-8F72-7ADAB074BB20}" srcOrd="8" destOrd="0" presId="urn:microsoft.com/office/officeart/2005/8/layout/hList7"/>
    <dgm:cxn modelId="{3D263CAF-8778-4413-AA67-48A3A98FAA4D}" type="presParOf" srcId="{CFF92529-BA15-47BF-8F72-7ADAB074BB20}" destId="{358DDEBC-E8EC-4B85-990E-FC1C499D419B}" srcOrd="0" destOrd="0" presId="urn:microsoft.com/office/officeart/2005/8/layout/hList7"/>
    <dgm:cxn modelId="{15E0D2B5-1CE8-4475-991B-70F12F432762}" type="presParOf" srcId="{CFF92529-BA15-47BF-8F72-7ADAB074BB20}" destId="{9F150054-7E22-45D6-A0C7-1335044253D7}" srcOrd="1" destOrd="0" presId="urn:microsoft.com/office/officeart/2005/8/layout/hList7"/>
    <dgm:cxn modelId="{C831A0C5-24C9-44C8-BF58-8DD321C457F7}" type="presParOf" srcId="{CFF92529-BA15-47BF-8F72-7ADAB074BB20}" destId="{CA2ED633-078A-40B8-AFE3-25C7866C1155}" srcOrd="2" destOrd="0" presId="urn:microsoft.com/office/officeart/2005/8/layout/hList7"/>
    <dgm:cxn modelId="{50BD6A50-E2DC-44ED-A2A0-1EC97E1EC52C}" type="presParOf" srcId="{CFF92529-BA15-47BF-8F72-7ADAB074BB20}" destId="{95850DC4-9EFA-4AB0-8EDE-05BAC747726E}" srcOrd="3" destOrd="0" presId="urn:microsoft.com/office/officeart/2005/8/layout/hList7"/>
    <dgm:cxn modelId="{A46898D4-57A0-4F24-B86F-BEAFF27927A3}" type="presParOf" srcId="{EFC5E75C-BDFB-422B-B6BD-9AB36A0178CA}" destId="{EB6AAB04-4B8B-4485-B3C6-EA0915D728C0}" srcOrd="9" destOrd="0" presId="urn:microsoft.com/office/officeart/2005/8/layout/hList7"/>
    <dgm:cxn modelId="{3C43A4A9-1CEB-4B07-B5D3-51E2653DB9FE}" type="presParOf" srcId="{EFC5E75C-BDFB-422B-B6BD-9AB36A0178CA}" destId="{6A15256B-5F0D-426C-B736-B2352334A7D2}" srcOrd="10" destOrd="0" presId="urn:microsoft.com/office/officeart/2005/8/layout/hList7"/>
    <dgm:cxn modelId="{5AA9488D-2B1E-4C92-B83E-2DA67F21A30F}" type="presParOf" srcId="{6A15256B-5F0D-426C-B736-B2352334A7D2}" destId="{F09787C8-C83C-49F4-B2B3-250B1DAD7D6D}" srcOrd="0" destOrd="0" presId="urn:microsoft.com/office/officeart/2005/8/layout/hList7"/>
    <dgm:cxn modelId="{1D85D8BF-81D5-4452-8448-B5D78E6B8AD8}" type="presParOf" srcId="{6A15256B-5F0D-426C-B736-B2352334A7D2}" destId="{02FF08F1-C9D5-4B7B-BD08-CF6EF6228982}" srcOrd="1" destOrd="0" presId="urn:microsoft.com/office/officeart/2005/8/layout/hList7"/>
    <dgm:cxn modelId="{D409A1C8-57FD-4F69-830C-870BDBFE2704}" type="presParOf" srcId="{6A15256B-5F0D-426C-B736-B2352334A7D2}" destId="{25266236-00F6-4A94-92EB-3DEAE4F94E8E}" srcOrd="2" destOrd="0" presId="urn:microsoft.com/office/officeart/2005/8/layout/hList7"/>
    <dgm:cxn modelId="{4048A065-6A7D-4BD5-9B24-011375679FE9}" type="presParOf" srcId="{6A15256B-5F0D-426C-B736-B2352334A7D2}" destId="{E9665925-51E6-4F9D-B550-294399DFC44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166C21-C930-452D-A137-DF393859BF82}" type="doc">
      <dgm:prSet loTypeId="urn:microsoft.com/office/officeart/2005/8/layout/vList4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D"/>
        </a:p>
      </dgm:t>
    </dgm:pt>
    <dgm:pt modelId="{7CF09509-46BE-4E8B-9CA6-AF8079BFE4F8}">
      <dgm:prSet phldrT="[Text]" custT="1"/>
      <dgm:spPr/>
      <dgm:t>
        <a:bodyPr/>
        <a:lstStyle/>
        <a:p>
          <a:r>
            <a:rPr lang="en-ID" sz="2000" b="1" dirty="0" err="1">
              <a:solidFill>
                <a:schemeClr val="tx1"/>
              </a:solidFill>
            </a:rPr>
            <a:t>Ketersediaan</a:t>
          </a:r>
          <a:r>
            <a:rPr lang="en-ID" sz="2000" b="1" dirty="0">
              <a:solidFill>
                <a:schemeClr val="tx1"/>
              </a:solidFill>
            </a:rPr>
            <a:t> </a:t>
          </a:r>
          <a:r>
            <a:rPr lang="en-ID" sz="2000" b="1" dirty="0" err="1">
              <a:solidFill>
                <a:schemeClr val="tx1"/>
              </a:solidFill>
            </a:rPr>
            <a:t>Lahan</a:t>
          </a:r>
          <a:r>
            <a:rPr lang="en-ID" sz="2000" b="1" dirty="0">
              <a:solidFill>
                <a:schemeClr val="tx1"/>
              </a:solidFill>
            </a:rPr>
            <a:t> </a:t>
          </a:r>
          <a:r>
            <a:rPr lang="en-ID" sz="2000" b="1" dirty="0" err="1">
              <a:solidFill>
                <a:schemeClr val="tx1"/>
              </a:solidFill>
            </a:rPr>
            <a:t>Subur</a:t>
          </a:r>
          <a:r>
            <a:rPr lang="en-ID" sz="2000" b="1" dirty="0">
              <a:solidFill>
                <a:schemeClr val="tx1"/>
              </a:solidFill>
            </a:rPr>
            <a:t> </a:t>
          </a:r>
          <a:r>
            <a:rPr lang="en-ID" sz="2000" dirty="0">
              <a:solidFill>
                <a:schemeClr val="tx1"/>
              </a:solidFill>
            </a:rPr>
            <a:t>Kota Palembang, </a:t>
          </a:r>
          <a:r>
            <a:rPr lang="en-ID" sz="2000" dirty="0" err="1">
              <a:solidFill>
                <a:schemeClr val="tx1"/>
              </a:solidFill>
            </a:rPr>
            <a:t>khususnya</a:t>
          </a:r>
          <a:r>
            <a:rPr lang="en-ID" sz="2000" dirty="0">
              <a:solidFill>
                <a:schemeClr val="tx1"/>
              </a:solidFill>
            </a:rPr>
            <a:t> di </a:t>
          </a:r>
          <a:r>
            <a:rPr lang="en-ID" sz="2000" dirty="0" err="1">
              <a:solidFill>
                <a:schemeClr val="tx1"/>
              </a:solidFill>
            </a:rPr>
            <a:t>daerah</a:t>
          </a:r>
          <a:r>
            <a:rPr lang="en-ID" sz="2000" dirty="0">
              <a:solidFill>
                <a:schemeClr val="tx1"/>
              </a:solidFill>
            </a:rPr>
            <a:t> yang </a:t>
          </a:r>
          <a:r>
            <a:rPr lang="en-ID" sz="2000" dirty="0" err="1">
              <a:solidFill>
                <a:schemeClr val="tx1"/>
              </a:solidFill>
            </a:rPr>
            <a:t>berbatasan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dengan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kabupaten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sekitarnya</a:t>
          </a:r>
          <a:r>
            <a:rPr lang="en-ID" sz="2000" dirty="0">
              <a:solidFill>
                <a:schemeClr val="tx1"/>
              </a:solidFill>
            </a:rPr>
            <a:t>, </a:t>
          </a:r>
          <a:r>
            <a:rPr lang="en-ID" sz="2000" dirty="0" err="1">
              <a:solidFill>
                <a:schemeClr val="tx1"/>
              </a:solidFill>
            </a:rPr>
            <a:t>memiliki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tanah</a:t>
          </a:r>
          <a:r>
            <a:rPr lang="en-ID" sz="2000" dirty="0">
              <a:solidFill>
                <a:schemeClr val="tx1"/>
              </a:solidFill>
            </a:rPr>
            <a:t> yang </a:t>
          </a:r>
          <a:r>
            <a:rPr lang="en-ID" sz="2000" dirty="0" err="1">
              <a:solidFill>
                <a:schemeClr val="tx1"/>
              </a:solidFill>
            </a:rPr>
            <a:t>subur</a:t>
          </a:r>
          <a:r>
            <a:rPr lang="en-ID" sz="2000" dirty="0">
              <a:solidFill>
                <a:schemeClr val="tx1"/>
              </a:solidFill>
            </a:rPr>
            <a:t> dan </a:t>
          </a:r>
          <a:r>
            <a:rPr lang="en-ID" sz="2000" dirty="0" err="1">
              <a:solidFill>
                <a:schemeClr val="tx1"/>
              </a:solidFill>
            </a:rPr>
            <a:t>cocok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untuk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berbagai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jenis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pertanian</a:t>
          </a:r>
          <a:r>
            <a:rPr lang="en-ID" sz="2000" dirty="0">
              <a:solidFill>
                <a:schemeClr val="tx1"/>
              </a:solidFill>
            </a:rPr>
            <a:t>. </a:t>
          </a:r>
          <a:r>
            <a:rPr lang="en-ID" sz="2000" dirty="0" err="1">
              <a:solidFill>
                <a:schemeClr val="tx1"/>
              </a:solidFill>
            </a:rPr>
            <a:t>Dengan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pola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tanah</a:t>
          </a:r>
          <a:r>
            <a:rPr lang="en-ID" sz="2000" dirty="0">
              <a:solidFill>
                <a:schemeClr val="tx1"/>
              </a:solidFill>
            </a:rPr>
            <a:t> yang </a:t>
          </a:r>
          <a:r>
            <a:rPr lang="en-ID" sz="2000" dirty="0" err="1">
              <a:solidFill>
                <a:schemeClr val="tx1"/>
              </a:solidFill>
            </a:rPr>
            <a:t>mendukung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pertanian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padi</a:t>
          </a:r>
          <a:r>
            <a:rPr lang="en-ID" sz="2000" dirty="0">
              <a:solidFill>
                <a:schemeClr val="tx1"/>
              </a:solidFill>
            </a:rPr>
            <a:t>, </a:t>
          </a:r>
          <a:r>
            <a:rPr lang="en-ID" sz="2000" dirty="0" err="1">
              <a:solidFill>
                <a:schemeClr val="tx1"/>
              </a:solidFill>
            </a:rPr>
            <a:t>sayuran</a:t>
          </a:r>
          <a:r>
            <a:rPr lang="en-ID" sz="2000" dirty="0">
              <a:solidFill>
                <a:schemeClr val="tx1"/>
              </a:solidFill>
            </a:rPr>
            <a:t>, </a:t>
          </a:r>
          <a:r>
            <a:rPr lang="en-ID" sz="2000" dirty="0" err="1">
              <a:solidFill>
                <a:schemeClr val="tx1"/>
              </a:solidFill>
            </a:rPr>
            <a:t>buah</a:t>
          </a:r>
          <a:r>
            <a:rPr lang="en-ID" sz="2000" dirty="0">
              <a:solidFill>
                <a:schemeClr val="tx1"/>
              </a:solidFill>
            </a:rPr>
            <a:t>, dan </a:t>
          </a:r>
          <a:r>
            <a:rPr lang="en-ID" sz="2000" dirty="0" err="1">
              <a:solidFill>
                <a:schemeClr val="tx1"/>
              </a:solidFill>
            </a:rPr>
            <a:t>tanaman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hortikultura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lainnya</a:t>
          </a:r>
          <a:r>
            <a:rPr lang="en-ID" sz="2000" dirty="0">
              <a:solidFill>
                <a:schemeClr val="tx1"/>
              </a:solidFill>
            </a:rPr>
            <a:t>, Palembang </a:t>
          </a:r>
          <a:r>
            <a:rPr lang="en-ID" sz="2000" dirty="0" err="1">
              <a:solidFill>
                <a:schemeClr val="tx1"/>
              </a:solidFill>
            </a:rPr>
            <a:t>memiliki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potensi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untuk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mengembangkan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sektor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pertanian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secara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signifikan</a:t>
          </a:r>
          <a:r>
            <a:rPr lang="en-ID" sz="2000" dirty="0">
              <a:solidFill>
                <a:schemeClr val="tx1"/>
              </a:solidFill>
            </a:rPr>
            <a:t>.</a:t>
          </a:r>
        </a:p>
      </dgm:t>
    </dgm:pt>
    <dgm:pt modelId="{32133A72-6468-4E71-BE6C-3873FCD38BAF}" type="parTrans" cxnId="{4DAF9F51-E096-4EA6-AC17-09504CDA8CE0}">
      <dgm:prSet/>
      <dgm:spPr/>
      <dgm:t>
        <a:bodyPr/>
        <a:lstStyle/>
        <a:p>
          <a:endParaRPr lang="en-ID"/>
        </a:p>
      </dgm:t>
    </dgm:pt>
    <dgm:pt modelId="{FB055B3D-E46D-4944-80DF-63E5187BC478}" type="sibTrans" cxnId="{4DAF9F51-E096-4EA6-AC17-09504CDA8CE0}">
      <dgm:prSet/>
      <dgm:spPr/>
      <dgm:t>
        <a:bodyPr/>
        <a:lstStyle/>
        <a:p>
          <a:endParaRPr lang="en-ID"/>
        </a:p>
      </dgm:t>
    </dgm:pt>
    <dgm:pt modelId="{3364C861-B335-4FB9-80DF-D6C4C5AC3F25}">
      <dgm:prSet phldrT="[Text]" custT="1"/>
      <dgm:spPr/>
      <dgm:t>
        <a:bodyPr/>
        <a:lstStyle/>
        <a:p>
          <a:r>
            <a:rPr lang="en-ID" sz="2000" b="1" dirty="0" err="1">
              <a:solidFill>
                <a:schemeClr val="tx1"/>
              </a:solidFill>
            </a:rPr>
            <a:t>Potensi</a:t>
          </a:r>
          <a:r>
            <a:rPr lang="en-ID" sz="2000" b="1" dirty="0">
              <a:solidFill>
                <a:schemeClr val="tx1"/>
              </a:solidFill>
            </a:rPr>
            <a:t> </a:t>
          </a:r>
          <a:r>
            <a:rPr lang="en-ID" sz="2000" b="1" dirty="0" err="1">
              <a:solidFill>
                <a:schemeClr val="tx1"/>
              </a:solidFill>
            </a:rPr>
            <a:t>Pertanian</a:t>
          </a:r>
          <a:r>
            <a:rPr lang="en-ID" sz="2000" b="1" dirty="0">
              <a:solidFill>
                <a:schemeClr val="tx1"/>
              </a:solidFill>
            </a:rPr>
            <a:t> Padi yang Tinggi </a:t>
          </a:r>
          <a:r>
            <a:rPr lang="en-ID" sz="2000" dirty="0">
              <a:solidFill>
                <a:schemeClr val="tx1"/>
              </a:solidFill>
            </a:rPr>
            <a:t>Palembang </a:t>
          </a:r>
          <a:r>
            <a:rPr lang="en-ID" sz="2000" dirty="0" err="1">
              <a:solidFill>
                <a:schemeClr val="tx1"/>
              </a:solidFill>
            </a:rPr>
            <a:t>memiliki</a:t>
          </a:r>
          <a:r>
            <a:rPr lang="en-ID" sz="2000" dirty="0">
              <a:solidFill>
                <a:schemeClr val="tx1"/>
              </a:solidFill>
            </a:rPr>
            <a:t> areal </a:t>
          </a:r>
          <a:r>
            <a:rPr lang="en-ID" sz="2000" dirty="0" err="1">
              <a:solidFill>
                <a:schemeClr val="tx1"/>
              </a:solidFill>
            </a:rPr>
            <a:t>persawahan</a:t>
          </a:r>
          <a:r>
            <a:rPr lang="en-ID" sz="2000" dirty="0">
              <a:solidFill>
                <a:schemeClr val="tx1"/>
              </a:solidFill>
            </a:rPr>
            <a:t> yang </a:t>
          </a:r>
          <a:r>
            <a:rPr lang="en-ID" sz="2000" dirty="0" err="1">
              <a:solidFill>
                <a:schemeClr val="tx1"/>
              </a:solidFill>
            </a:rPr>
            <a:t>luas</a:t>
          </a:r>
          <a:r>
            <a:rPr lang="en-ID" sz="2000" dirty="0">
              <a:solidFill>
                <a:schemeClr val="tx1"/>
              </a:solidFill>
            </a:rPr>
            <a:t>, </a:t>
          </a:r>
          <a:r>
            <a:rPr lang="en-ID" sz="2000" dirty="0" err="1">
              <a:solidFill>
                <a:schemeClr val="tx1"/>
              </a:solidFill>
            </a:rPr>
            <a:t>dengan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kecenderungan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untuk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meningkatkan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hasil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padi</a:t>
          </a:r>
          <a:r>
            <a:rPr lang="en-ID" sz="2000" dirty="0">
              <a:solidFill>
                <a:schemeClr val="tx1"/>
              </a:solidFill>
            </a:rPr>
            <a:t>. Sektor </a:t>
          </a:r>
          <a:r>
            <a:rPr lang="en-ID" sz="2000" dirty="0" err="1">
              <a:solidFill>
                <a:schemeClr val="tx1"/>
              </a:solidFill>
            </a:rPr>
            <a:t>padi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dapat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dioptimalkan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melalui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teknologi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pertanian</a:t>
          </a:r>
          <a:r>
            <a:rPr lang="en-ID" sz="2000" dirty="0">
              <a:solidFill>
                <a:schemeClr val="tx1"/>
              </a:solidFill>
            </a:rPr>
            <a:t> dan </a:t>
          </a:r>
          <a:r>
            <a:rPr lang="en-ID" sz="2000" dirty="0" err="1">
              <a:solidFill>
                <a:schemeClr val="tx1"/>
              </a:solidFill>
            </a:rPr>
            <a:t>irigasi</a:t>
          </a:r>
          <a:r>
            <a:rPr lang="en-ID" sz="2000" dirty="0">
              <a:solidFill>
                <a:schemeClr val="tx1"/>
              </a:solidFill>
            </a:rPr>
            <a:t> yang </a:t>
          </a:r>
          <a:r>
            <a:rPr lang="en-ID" sz="2000" dirty="0" err="1">
              <a:solidFill>
                <a:schemeClr val="tx1"/>
              </a:solidFill>
            </a:rPr>
            <a:t>baik</a:t>
          </a:r>
          <a:r>
            <a:rPr lang="en-ID" sz="2000" dirty="0">
              <a:solidFill>
                <a:schemeClr val="tx1"/>
              </a:solidFill>
            </a:rPr>
            <a:t>, </a:t>
          </a:r>
          <a:r>
            <a:rPr lang="en-ID" sz="2000" dirty="0" err="1">
              <a:solidFill>
                <a:schemeClr val="tx1"/>
              </a:solidFill>
            </a:rPr>
            <a:t>serta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pengelolaan</a:t>
          </a:r>
          <a:r>
            <a:rPr lang="en-ID" sz="2000" dirty="0">
              <a:solidFill>
                <a:schemeClr val="tx1"/>
              </a:solidFill>
            </a:rPr>
            <a:t> yang </a:t>
          </a:r>
          <a:r>
            <a:rPr lang="en-ID" sz="2000" dirty="0" err="1">
              <a:solidFill>
                <a:schemeClr val="tx1"/>
              </a:solidFill>
            </a:rPr>
            <a:t>lebih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efisien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dalam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hal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penggunaan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pupuk</a:t>
          </a:r>
          <a:r>
            <a:rPr lang="en-ID" sz="2000" dirty="0">
              <a:solidFill>
                <a:schemeClr val="tx1"/>
              </a:solidFill>
            </a:rPr>
            <a:t> dan </a:t>
          </a:r>
          <a:r>
            <a:rPr lang="en-ID" sz="2000" dirty="0" err="1">
              <a:solidFill>
                <a:schemeClr val="tx1"/>
              </a:solidFill>
            </a:rPr>
            <a:t>pestisida</a:t>
          </a:r>
          <a:r>
            <a:rPr lang="en-ID" sz="2000" dirty="0">
              <a:solidFill>
                <a:schemeClr val="tx1"/>
              </a:solidFill>
            </a:rPr>
            <a:t>.</a:t>
          </a:r>
        </a:p>
      </dgm:t>
    </dgm:pt>
    <dgm:pt modelId="{8479F973-4E4B-4914-8B8A-D1B0E934020B}" type="parTrans" cxnId="{30E0C8B8-5D64-421D-840E-871D7A0486A2}">
      <dgm:prSet/>
      <dgm:spPr/>
      <dgm:t>
        <a:bodyPr/>
        <a:lstStyle/>
        <a:p>
          <a:endParaRPr lang="en-ID"/>
        </a:p>
      </dgm:t>
    </dgm:pt>
    <dgm:pt modelId="{9332B80D-1597-4D8A-A2EB-CF99F3786DC1}" type="sibTrans" cxnId="{30E0C8B8-5D64-421D-840E-871D7A0486A2}">
      <dgm:prSet/>
      <dgm:spPr/>
      <dgm:t>
        <a:bodyPr/>
        <a:lstStyle/>
        <a:p>
          <a:endParaRPr lang="en-ID"/>
        </a:p>
      </dgm:t>
    </dgm:pt>
    <dgm:pt modelId="{28828179-0F80-4E6B-82D4-D8B98172F19C}">
      <dgm:prSet phldrT="[Text]" custT="1"/>
      <dgm:spPr/>
      <dgm:t>
        <a:bodyPr/>
        <a:lstStyle/>
        <a:p>
          <a:r>
            <a:rPr lang="en-ID" sz="2000" b="1" dirty="0" err="1">
              <a:solidFill>
                <a:schemeClr val="tx1"/>
              </a:solidFill>
            </a:rPr>
            <a:t>Komoditas</a:t>
          </a:r>
          <a:r>
            <a:rPr lang="en-ID" sz="2000" b="1" dirty="0">
              <a:solidFill>
                <a:schemeClr val="tx1"/>
              </a:solidFill>
            </a:rPr>
            <a:t> </a:t>
          </a:r>
          <a:r>
            <a:rPr lang="en-ID" sz="2000" b="1" dirty="0" err="1">
              <a:solidFill>
                <a:schemeClr val="tx1"/>
              </a:solidFill>
            </a:rPr>
            <a:t>Unggulan</a:t>
          </a:r>
          <a:r>
            <a:rPr lang="en-ID" sz="2000" b="1" dirty="0">
              <a:solidFill>
                <a:schemeClr val="tx1"/>
              </a:solidFill>
            </a:rPr>
            <a:t> </a:t>
          </a:r>
          <a:r>
            <a:rPr lang="en-ID" sz="2000" b="1" dirty="0" err="1">
              <a:solidFill>
                <a:schemeClr val="tx1"/>
              </a:solidFill>
            </a:rPr>
            <a:t>Hortikultura</a:t>
          </a:r>
          <a:r>
            <a:rPr lang="en-ID" sz="2000" b="1" dirty="0">
              <a:solidFill>
                <a:schemeClr val="tx1"/>
              </a:solidFill>
            </a:rPr>
            <a:t> </a:t>
          </a:r>
          <a:r>
            <a:rPr lang="en-ID" sz="2000" dirty="0">
              <a:solidFill>
                <a:schemeClr val="tx1"/>
              </a:solidFill>
            </a:rPr>
            <a:t>Kota Palembang juga </a:t>
          </a:r>
          <a:r>
            <a:rPr lang="en-ID" sz="2000" dirty="0" err="1">
              <a:solidFill>
                <a:schemeClr val="tx1"/>
              </a:solidFill>
            </a:rPr>
            <a:t>dikenal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dengan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produk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hortikultura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seperti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berbagai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jenis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sayuran</a:t>
          </a:r>
          <a:r>
            <a:rPr lang="en-ID" sz="2000" dirty="0">
              <a:solidFill>
                <a:schemeClr val="tx1"/>
              </a:solidFill>
            </a:rPr>
            <a:t> dan </a:t>
          </a:r>
          <a:r>
            <a:rPr lang="en-ID" sz="2000" dirty="0" err="1">
              <a:solidFill>
                <a:schemeClr val="tx1"/>
              </a:solidFill>
            </a:rPr>
            <a:t>buah</a:t>
          </a:r>
          <a:r>
            <a:rPr lang="en-ID" sz="2000" dirty="0">
              <a:solidFill>
                <a:schemeClr val="tx1"/>
              </a:solidFill>
            </a:rPr>
            <a:t>, yang </a:t>
          </a:r>
          <a:r>
            <a:rPr lang="en-ID" sz="2000" dirty="0" err="1">
              <a:solidFill>
                <a:schemeClr val="tx1"/>
              </a:solidFill>
            </a:rPr>
            <a:t>memiliki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permintaan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tinggi</a:t>
          </a:r>
          <a:r>
            <a:rPr lang="en-ID" sz="2000" dirty="0">
              <a:solidFill>
                <a:schemeClr val="tx1"/>
              </a:solidFill>
            </a:rPr>
            <a:t> di pasar </a:t>
          </a:r>
          <a:r>
            <a:rPr lang="en-ID" sz="2000" dirty="0" err="1">
              <a:solidFill>
                <a:schemeClr val="tx1"/>
              </a:solidFill>
            </a:rPr>
            <a:t>lokal</a:t>
          </a:r>
          <a:r>
            <a:rPr lang="en-ID" sz="2000" dirty="0">
              <a:solidFill>
                <a:schemeClr val="tx1"/>
              </a:solidFill>
            </a:rPr>
            <a:t> dan regional. </a:t>
          </a:r>
          <a:r>
            <a:rPr lang="en-ID" sz="2000" dirty="0" err="1">
              <a:solidFill>
                <a:schemeClr val="tx1"/>
              </a:solidFill>
            </a:rPr>
            <a:t>Pengembangan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komoditas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unggulan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ini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dapat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membantu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meningkatkan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daya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saing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daerah</a:t>
          </a:r>
          <a:r>
            <a:rPr lang="en-ID" sz="2000" dirty="0">
              <a:solidFill>
                <a:schemeClr val="tx1"/>
              </a:solidFill>
            </a:rPr>
            <a:t>.</a:t>
          </a:r>
        </a:p>
      </dgm:t>
    </dgm:pt>
    <dgm:pt modelId="{4ECBC050-C5C4-49EB-87E8-573D32E37ED7}" type="parTrans" cxnId="{0CBBFB32-BB84-4BBC-85DB-1233B1C3C309}">
      <dgm:prSet/>
      <dgm:spPr/>
      <dgm:t>
        <a:bodyPr/>
        <a:lstStyle/>
        <a:p>
          <a:endParaRPr lang="en-ID"/>
        </a:p>
      </dgm:t>
    </dgm:pt>
    <dgm:pt modelId="{2E47B61F-6906-4014-BE78-17A98249C907}" type="sibTrans" cxnId="{0CBBFB32-BB84-4BBC-85DB-1233B1C3C309}">
      <dgm:prSet/>
      <dgm:spPr/>
      <dgm:t>
        <a:bodyPr/>
        <a:lstStyle/>
        <a:p>
          <a:endParaRPr lang="en-ID"/>
        </a:p>
      </dgm:t>
    </dgm:pt>
    <dgm:pt modelId="{7F1D33B8-3B06-43A9-9760-9F2BBCE41004}" type="pres">
      <dgm:prSet presAssocID="{35166C21-C930-452D-A137-DF393859BF82}" presName="linear" presStyleCnt="0">
        <dgm:presLayoutVars>
          <dgm:dir/>
          <dgm:resizeHandles val="exact"/>
        </dgm:presLayoutVars>
      </dgm:prSet>
      <dgm:spPr/>
    </dgm:pt>
    <dgm:pt modelId="{DAEE88B1-7ADB-4640-A5D9-B5C47B57FB45}" type="pres">
      <dgm:prSet presAssocID="{7CF09509-46BE-4E8B-9CA6-AF8079BFE4F8}" presName="comp" presStyleCnt="0"/>
      <dgm:spPr/>
    </dgm:pt>
    <dgm:pt modelId="{1D3CCCAD-6D0D-4AA8-99F6-571CD3B7D743}" type="pres">
      <dgm:prSet presAssocID="{7CF09509-46BE-4E8B-9CA6-AF8079BFE4F8}" presName="box" presStyleLbl="node1" presStyleIdx="0" presStyleCnt="3" custLinFactNeighborY="-5373"/>
      <dgm:spPr/>
    </dgm:pt>
    <dgm:pt modelId="{91ACAB0B-5901-4ED6-A91F-D4BC82431CC8}" type="pres">
      <dgm:prSet presAssocID="{7CF09509-46BE-4E8B-9CA6-AF8079BFE4F8}" presName="img" presStyleLbl="fgImgPlace1" presStyleIdx="0" presStyleCnt="3" custScaleY="113921" custLinFactNeighborX="-1088" custLinFactNeighborY="20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9000" b="-49000"/>
          </a:stretch>
        </a:blipFill>
      </dgm:spPr>
    </dgm:pt>
    <dgm:pt modelId="{D4C9C239-7491-4203-A0D9-233C5D1147BF}" type="pres">
      <dgm:prSet presAssocID="{7CF09509-46BE-4E8B-9CA6-AF8079BFE4F8}" presName="text" presStyleLbl="node1" presStyleIdx="0" presStyleCnt="3">
        <dgm:presLayoutVars>
          <dgm:bulletEnabled val="1"/>
        </dgm:presLayoutVars>
      </dgm:prSet>
      <dgm:spPr/>
    </dgm:pt>
    <dgm:pt modelId="{88A45B94-5940-4610-897D-494C3E94E915}" type="pres">
      <dgm:prSet presAssocID="{FB055B3D-E46D-4944-80DF-63E5187BC478}" presName="spacer" presStyleCnt="0"/>
      <dgm:spPr/>
    </dgm:pt>
    <dgm:pt modelId="{AC9199D0-BDC3-457B-AE27-5E58E1157FF8}" type="pres">
      <dgm:prSet presAssocID="{3364C861-B335-4FB9-80DF-D6C4C5AC3F25}" presName="comp" presStyleCnt="0"/>
      <dgm:spPr/>
    </dgm:pt>
    <dgm:pt modelId="{B8E53955-51BF-4985-BE87-10EFADA17994}" type="pres">
      <dgm:prSet presAssocID="{3364C861-B335-4FB9-80DF-D6C4C5AC3F25}" presName="box" presStyleLbl="node1" presStyleIdx="1" presStyleCnt="3"/>
      <dgm:spPr/>
    </dgm:pt>
    <dgm:pt modelId="{1EB4DF6A-49E8-4099-99DB-08F38755E833}" type="pres">
      <dgm:prSet presAssocID="{3364C861-B335-4FB9-80DF-D6C4C5AC3F25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</dgm:spPr>
    </dgm:pt>
    <dgm:pt modelId="{E6494CC9-78C9-4FB4-AA8C-2BBF002763D4}" type="pres">
      <dgm:prSet presAssocID="{3364C861-B335-4FB9-80DF-D6C4C5AC3F25}" presName="text" presStyleLbl="node1" presStyleIdx="1" presStyleCnt="3">
        <dgm:presLayoutVars>
          <dgm:bulletEnabled val="1"/>
        </dgm:presLayoutVars>
      </dgm:prSet>
      <dgm:spPr/>
    </dgm:pt>
    <dgm:pt modelId="{452BB99A-0935-48F6-8926-B7152734C364}" type="pres">
      <dgm:prSet presAssocID="{9332B80D-1597-4D8A-A2EB-CF99F3786DC1}" presName="spacer" presStyleCnt="0"/>
      <dgm:spPr/>
    </dgm:pt>
    <dgm:pt modelId="{A0E61406-F5D5-45CD-A34B-9FFAAADFD604}" type="pres">
      <dgm:prSet presAssocID="{28828179-0F80-4E6B-82D4-D8B98172F19C}" presName="comp" presStyleCnt="0"/>
      <dgm:spPr/>
    </dgm:pt>
    <dgm:pt modelId="{894845C6-2B9C-4314-BCF7-30B8CF3836B9}" type="pres">
      <dgm:prSet presAssocID="{28828179-0F80-4E6B-82D4-D8B98172F19C}" presName="box" presStyleLbl="node1" presStyleIdx="2" presStyleCnt="3"/>
      <dgm:spPr/>
    </dgm:pt>
    <dgm:pt modelId="{F65A8B94-DBE0-446B-B6D7-A1B575CDA315}" type="pres">
      <dgm:prSet presAssocID="{28828179-0F80-4E6B-82D4-D8B98172F19C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2000" b="-62000"/>
          </a:stretch>
        </a:blipFill>
      </dgm:spPr>
    </dgm:pt>
    <dgm:pt modelId="{7DF587D4-5D5B-419D-BC47-7DFFC70E3170}" type="pres">
      <dgm:prSet presAssocID="{28828179-0F80-4E6B-82D4-D8B98172F19C}" presName="text" presStyleLbl="node1" presStyleIdx="2" presStyleCnt="3">
        <dgm:presLayoutVars>
          <dgm:bulletEnabled val="1"/>
        </dgm:presLayoutVars>
      </dgm:prSet>
      <dgm:spPr/>
    </dgm:pt>
  </dgm:ptLst>
  <dgm:cxnLst>
    <dgm:cxn modelId="{E4FF5A25-B5DF-4830-B345-7CD4CFAB98FB}" type="presOf" srcId="{35166C21-C930-452D-A137-DF393859BF82}" destId="{7F1D33B8-3B06-43A9-9760-9F2BBCE41004}" srcOrd="0" destOrd="0" presId="urn:microsoft.com/office/officeart/2005/8/layout/vList4"/>
    <dgm:cxn modelId="{0CBBFB32-BB84-4BBC-85DB-1233B1C3C309}" srcId="{35166C21-C930-452D-A137-DF393859BF82}" destId="{28828179-0F80-4E6B-82D4-D8B98172F19C}" srcOrd="2" destOrd="0" parTransId="{4ECBC050-C5C4-49EB-87E8-573D32E37ED7}" sibTransId="{2E47B61F-6906-4014-BE78-17A98249C907}"/>
    <dgm:cxn modelId="{F996B94E-367E-4E81-AB74-2F4C6EDF85D6}" type="presOf" srcId="{28828179-0F80-4E6B-82D4-D8B98172F19C}" destId="{7DF587D4-5D5B-419D-BC47-7DFFC70E3170}" srcOrd="1" destOrd="0" presId="urn:microsoft.com/office/officeart/2005/8/layout/vList4"/>
    <dgm:cxn modelId="{4DAF9F51-E096-4EA6-AC17-09504CDA8CE0}" srcId="{35166C21-C930-452D-A137-DF393859BF82}" destId="{7CF09509-46BE-4E8B-9CA6-AF8079BFE4F8}" srcOrd="0" destOrd="0" parTransId="{32133A72-6468-4E71-BE6C-3873FCD38BAF}" sibTransId="{FB055B3D-E46D-4944-80DF-63E5187BC478}"/>
    <dgm:cxn modelId="{6F1AA579-B5A8-4909-9521-12E52386FC91}" type="presOf" srcId="{3364C861-B335-4FB9-80DF-D6C4C5AC3F25}" destId="{B8E53955-51BF-4985-BE87-10EFADA17994}" srcOrd="0" destOrd="0" presId="urn:microsoft.com/office/officeart/2005/8/layout/vList4"/>
    <dgm:cxn modelId="{929304AB-4EF9-4426-9AF8-1445AAEC53E7}" type="presOf" srcId="{28828179-0F80-4E6B-82D4-D8B98172F19C}" destId="{894845C6-2B9C-4314-BCF7-30B8CF3836B9}" srcOrd="0" destOrd="0" presId="urn:microsoft.com/office/officeart/2005/8/layout/vList4"/>
    <dgm:cxn modelId="{30E0C8B8-5D64-421D-840E-871D7A0486A2}" srcId="{35166C21-C930-452D-A137-DF393859BF82}" destId="{3364C861-B335-4FB9-80DF-D6C4C5AC3F25}" srcOrd="1" destOrd="0" parTransId="{8479F973-4E4B-4914-8B8A-D1B0E934020B}" sibTransId="{9332B80D-1597-4D8A-A2EB-CF99F3786DC1}"/>
    <dgm:cxn modelId="{5F4589BB-A813-4ADB-9F45-F2A28EB82FC4}" type="presOf" srcId="{3364C861-B335-4FB9-80DF-D6C4C5AC3F25}" destId="{E6494CC9-78C9-4FB4-AA8C-2BBF002763D4}" srcOrd="1" destOrd="0" presId="urn:microsoft.com/office/officeart/2005/8/layout/vList4"/>
    <dgm:cxn modelId="{66B444D3-1702-410F-9D97-A263FC6AD6D7}" type="presOf" srcId="{7CF09509-46BE-4E8B-9CA6-AF8079BFE4F8}" destId="{1D3CCCAD-6D0D-4AA8-99F6-571CD3B7D743}" srcOrd="0" destOrd="0" presId="urn:microsoft.com/office/officeart/2005/8/layout/vList4"/>
    <dgm:cxn modelId="{9918F4E4-46AB-4FB2-9288-EB77F2ADF2AB}" type="presOf" srcId="{7CF09509-46BE-4E8B-9CA6-AF8079BFE4F8}" destId="{D4C9C239-7491-4203-A0D9-233C5D1147BF}" srcOrd="1" destOrd="0" presId="urn:microsoft.com/office/officeart/2005/8/layout/vList4"/>
    <dgm:cxn modelId="{D8452134-925A-48D9-B4F3-12036282DEFF}" type="presParOf" srcId="{7F1D33B8-3B06-43A9-9760-9F2BBCE41004}" destId="{DAEE88B1-7ADB-4640-A5D9-B5C47B57FB45}" srcOrd="0" destOrd="0" presId="urn:microsoft.com/office/officeart/2005/8/layout/vList4"/>
    <dgm:cxn modelId="{39C1F0BB-9C8B-4671-A176-C8417C7C8781}" type="presParOf" srcId="{DAEE88B1-7ADB-4640-A5D9-B5C47B57FB45}" destId="{1D3CCCAD-6D0D-4AA8-99F6-571CD3B7D743}" srcOrd="0" destOrd="0" presId="urn:microsoft.com/office/officeart/2005/8/layout/vList4"/>
    <dgm:cxn modelId="{5D439512-40C1-44DB-976C-F6DB793BD229}" type="presParOf" srcId="{DAEE88B1-7ADB-4640-A5D9-B5C47B57FB45}" destId="{91ACAB0B-5901-4ED6-A91F-D4BC82431CC8}" srcOrd="1" destOrd="0" presId="urn:microsoft.com/office/officeart/2005/8/layout/vList4"/>
    <dgm:cxn modelId="{289E671D-D053-4717-AF36-B118450DC878}" type="presParOf" srcId="{DAEE88B1-7ADB-4640-A5D9-B5C47B57FB45}" destId="{D4C9C239-7491-4203-A0D9-233C5D1147BF}" srcOrd="2" destOrd="0" presId="urn:microsoft.com/office/officeart/2005/8/layout/vList4"/>
    <dgm:cxn modelId="{A44577E5-83B3-41B8-A6EA-000EFD668F37}" type="presParOf" srcId="{7F1D33B8-3B06-43A9-9760-9F2BBCE41004}" destId="{88A45B94-5940-4610-897D-494C3E94E915}" srcOrd="1" destOrd="0" presId="urn:microsoft.com/office/officeart/2005/8/layout/vList4"/>
    <dgm:cxn modelId="{BF1AD50A-F7DB-457B-8D3C-67FC2A6E6B1C}" type="presParOf" srcId="{7F1D33B8-3B06-43A9-9760-9F2BBCE41004}" destId="{AC9199D0-BDC3-457B-AE27-5E58E1157FF8}" srcOrd="2" destOrd="0" presId="urn:microsoft.com/office/officeart/2005/8/layout/vList4"/>
    <dgm:cxn modelId="{AB39C587-36D7-4763-9C1F-A14908577AB6}" type="presParOf" srcId="{AC9199D0-BDC3-457B-AE27-5E58E1157FF8}" destId="{B8E53955-51BF-4985-BE87-10EFADA17994}" srcOrd="0" destOrd="0" presId="urn:microsoft.com/office/officeart/2005/8/layout/vList4"/>
    <dgm:cxn modelId="{4FC197C2-22FD-41A5-9B5F-8B8622B21F06}" type="presParOf" srcId="{AC9199D0-BDC3-457B-AE27-5E58E1157FF8}" destId="{1EB4DF6A-49E8-4099-99DB-08F38755E833}" srcOrd="1" destOrd="0" presId="urn:microsoft.com/office/officeart/2005/8/layout/vList4"/>
    <dgm:cxn modelId="{8CA47092-9063-487C-BFC1-9B1A294B1013}" type="presParOf" srcId="{AC9199D0-BDC3-457B-AE27-5E58E1157FF8}" destId="{E6494CC9-78C9-4FB4-AA8C-2BBF002763D4}" srcOrd="2" destOrd="0" presId="urn:microsoft.com/office/officeart/2005/8/layout/vList4"/>
    <dgm:cxn modelId="{A63F171E-164A-475E-A075-DDEB82124CFB}" type="presParOf" srcId="{7F1D33B8-3B06-43A9-9760-9F2BBCE41004}" destId="{452BB99A-0935-48F6-8926-B7152734C364}" srcOrd="3" destOrd="0" presId="urn:microsoft.com/office/officeart/2005/8/layout/vList4"/>
    <dgm:cxn modelId="{4CF5BFBB-69E7-4E69-B990-0BF403CEFF40}" type="presParOf" srcId="{7F1D33B8-3B06-43A9-9760-9F2BBCE41004}" destId="{A0E61406-F5D5-45CD-A34B-9FFAAADFD604}" srcOrd="4" destOrd="0" presId="urn:microsoft.com/office/officeart/2005/8/layout/vList4"/>
    <dgm:cxn modelId="{0D9F7BA9-41BE-4FA7-8D1F-702B2EBAA8F8}" type="presParOf" srcId="{A0E61406-F5D5-45CD-A34B-9FFAAADFD604}" destId="{894845C6-2B9C-4314-BCF7-30B8CF3836B9}" srcOrd="0" destOrd="0" presId="urn:microsoft.com/office/officeart/2005/8/layout/vList4"/>
    <dgm:cxn modelId="{EBBD2209-CAD0-4487-8A01-B6B7AC4D04C0}" type="presParOf" srcId="{A0E61406-F5D5-45CD-A34B-9FFAAADFD604}" destId="{F65A8B94-DBE0-446B-B6D7-A1B575CDA315}" srcOrd="1" destOrd="0" presId="urn:microsoft.com/office/officeart/2005/8/layout/vList4"/>
    <dgm:cxn modelId="{8C66E6F8-7A41-402B-8E19-750ABB8D034D}" type="presParOf" srcId="{A0E61406-F5D5-45CD-A34B-9FFAAADFD604}" destId="{7DF587D4-5D5B-419D-BC47-7DFFC70E3170}" srcOrd="2" destOrd="0" presId="urn:microsoft.com/office/officeart/2005/8/layout/vList4"/>
  </dgm:cxnLst>
  <dgm:bg>
    <a:solidFill>
      <a:schemeClr val="accent6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166C21-C930-452D-A137-DF393859BF82}" type="doc">
      <dgm:prSet loTypeId="urn:microsoft.com/office/officeart/2005/8/layout/vList4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D"/>
        </a:p>
      </dgm:t>
    </dgm:pt>
    <dgm:pt modelId="{28828179-0F80-4E6B-82D4-D8B98172F19C}">
      <dgm:prSet phldrT="[Text]" custT="1"/>
      <dgm:spPr/>
      <dgm:t>
        <a:bodyPr/>
        <a:lstStyle/>
        <a:p>
          <a:r>
            <a:rPr lang="en-ID" sz="2000" b="1" dirty="0" err="1">
              <a:solidFill>
                <a:schemeClr val="tx1"/>
              </a:solidFill>
            </a:rPr>
            <a:t>Teknologi</a:t>
          </a:r>
          <a:r>
            <a:rPr lang="en-ID" sz="2000" b="1" dirty="0">
              <a:solidFill>
                <a:schemeClr val="tx1"/>
              </a:solidFill>
            </a:rPr>
            <a:t> </a:t>
          </a:r>
          <a:r>
            <a:rPr lang="en-ID" sz="2000" b="1" dirty="0" err="1">
              <a:solidFill>
                <a:schemeClr val="tx1"/>
              </a:solidFill>
            </a:rPr>
            <a:t>Pertanian</a:t>
          </a:r>
          <a:r>
            <a:rPr lang="en-ID" sz="2000" dirty="0">
              <a:solidFill>
                <a:schemeClr val="tx1"/>
              </a:solidFill>
            </a:rPr>
            <a:t>: </a:t>
          </a:r>
          <a:r>
            <a:rPr lang="en-ID" sz="2000" dirty="0" err="1">
              <a:solidFill>
                <a:schemeClr val="tx1"/>
              </a:solidFill>
            </a:rPr>
            <a:t>Teknologi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pertanian</a:t>
          </a:r>
          <a:r>
            <a:rPr lang="en-ID" sz="2000" dirty="0">
              <a:solidFill>
                <a:schemeClr val="tx1"/>
              </a:solidFill>
            </a:rPr>
            <a:t> yang </a:t>
          </a:r>
          <a:r>
            <a:rPr lang="en-ID" sz="2000" dirty="0" err="1">
              <a:solidFill>
                <a:schemeClr val="tx1"/>
              </a:solidFill>
            </a:rPr>
            <a:t>terus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berkembang</a:t>
          </a:r>
          <a:r>
            <a:rPr lang="en-ID" sz="2000" dirty="0">
              <a:solidFill>
                <a:schemeClr val="tx1"/>
              </a:solidFill>
            </a:rPr>
            <a:t>, </a:t>
          </a:r>
          <a:r>
            <a:rPr lang="en-ID" sz="2000" dirty="0" err="1">
              <a:solidFill>
                <a:schemeClr val="tx1"/>
              </a:solidFill>
            </a:rPr>
            <a:t>seperti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penggunaan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alat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mesin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pertanian</a:t>
          </a:r>
          <a:r>
            <a:rPr lang="en-ID" sz="2000" dirty="0">
              <a:solidFill>
                <a:schemeClr val="tx1"/>
              </a:solidFill>
            </a:rPr>
            <a:t> (</a:t>
          </a:r>
          <a:r>
            <a:rPr lang="en-ID" sz="2000" dirty="0" err="1">
              <a:solidFill>
                <a:schemeClr val="tx1"/>
              </a:solidFill>
            </a:rPr>
            <a:t>alsintan</a:t>
          </a:r>
          <a:r>
            <a:rPr lang="en-ID" sz="2000" dirty="0">
              <a:solidFill>
                <a:schemeClr val="tx1"/>
              </a:solidFill>
            </a:rPr>
            <a:t>), </a:t>
          </a:r>
          <a:r>
            <a:rPr lang="en-ID" sz="2000" dirty="0" err="1">
              <a:solidFill>
                <a:schemeClr val="tx1"/>
              </a:solidFill>
            </a:rPr>
            <a:t>sistem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irigasi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cerdas</a:t>
          </a:r>
          <a:r>
            <a:rPr lang="en-ID" sz="2000" dirty="0">
              <a:solidFill>
                <a:schemeClr val="tx1"/>
              </a:solidFill>
            </a:rPr>
            <a:t>, dan </a:t>
          </a:r>
          <a:r>
            <a:rPr lang="en-ID" sz="2000" dirty="0" err="1">
              <a:solidFill>
                <a:schemeClr val="tx1"/>
              </a:solidFill>
            </a:rPr>
            <a:t>pertanian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berbasis</a:t>
          </a:r>
          <a:r>
            <a:rPr lang="en-ID" sz="2000" dirty="0">
              <a:solidFill>
                <a:schemeClr val="tx1"/>
              </a:solidFill>
            </a:rPr>
            <a:t> digital, </a:t>
          </a:r>
          <a:r>
            <a:rPr lang="en-ID" sz="2000" dirty="0" err="1">
              <a:solidFill>
                <a:schemeClr val="tx1"/>
              </a:solidFill>
            </a:rPr>
            <a:t>dapat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meningkatkan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produktivitas</a:t>
          </a:r>
          <a:r>
            <a:rPr lang="en-ID" sz="2000" dirty="0">
              <a:solidFill>
                <a:schemeClr val="tx1"/>
              </a:solidFill>
            </a:rPr>
            <a:t> dan </a:t>
          </a:r>
          <a:r>
            <a:rPr lang="en-ID" sz="2000" dirty="0" err="1">
              <a:solidFill>
                <a:schemeClr val="tx1"/>
              </a:solidFill>
            </a:rPr>
            <a:t>efisiensi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sektor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pertanian</a:t>
          </a:r>
          <a:r>
            <a:rPr lang="en-ID" sz="2000" dirty="0">
              <a:solidFill>
                <a:schemeClr val="tx1"/>
              </a:solidFill>
            </a:rPr>
            <a:t> di Palembang. </a:t>
          </a:r>
          <a:r>
            <a:rPr lang="de-DE" sz="2000" dirty="0">
              <a:solidFill>
                <a:schemeClr val="tx1"/>
              </a:solidFill>
            </a:rPr>
            <a:t>Ini memberikan keunggulan kompetitif bagi petani lokal dalam memasarkan produk pertanian mereka.</a:t>
          </a:r>
          <a:endParaRPr lang="en-ID" sz="2000" dirty="0">
            <a:solidFill>
              <a:schemeClr val="tx1"/>
            </a:solidFill>
          </a:endParaRPr>
        </a:p>
      </dgm:t>
    </dgm:pt>
    <dgm:pt modelId="{4ECBC050-C5C4-49EB-87E8-573D32E37ED7}" type="parTrans" cxnId="{0CBBFB32-BB84-4BBC-85DB-1233B1C3C309}">
      <dgm:prSet/>
      <dgm:spPr/>
      <dgm:t>
        <a:bodyPr/>
        <a:lstStyle/>
        <a:p>
          <a:endParaRPr lang="en-ID"/>
        </a:p>
      </dgm:t>
    </dgm:pt>
    <dgm:pt modelId="{2E47B61F-6906-4014-BE78-17A98249C907}" type="sibTrans" cxnId="{0CBBFB32-BB84-4BBC-85DB-1233B1C3C309}">
      <dgm:prSet/>
      <dgm:spPr/>
      <dgm:t>
        <a:bodyPr/>
        <a:lstStyle/>
        <a:p>
          <a:endParaRPr lang="en-ID"/>
        </a:p>
      </dgm:t>
    </dgm:pt>
    <dgm:pt modelId="{FA648E50-39DD-4E0E-BFC3-48514F32E770}">
      <dgm:prSet custT="1"/>
      <dgm:spPr/>
      <dgm:t>
        <a:bodyPr/>
        <a:lstStyle/>
        <a:p>
          <a:r>
            <a:rPr lang="en-ID" sz="2000" b="1" dirty="0">
              <a:solidFill>
                <a:schemeClr val="tx1"/>
              </a:solidFill>
            </a:rPr>
            <a:t>Sektor </a:t>
          </a:r>
          <a:r>
            <a:rPr lang="en-ID" sz="2000" b="1" dirty="0" err="1">
              <a:solidFill>
                <a:schemeClr val="tx1"/>
              </a:solidFill>
            </a:rPr>
            <a:t>Perikanan</a:t>
          </a:r>
          <a:r>
            <a:rPr lang="en-ID" sz="2000" b="1" dirty="0">
              <a:solidFill>
                <a:schemeClr val="tx1"/>
              </a:solidFill>
            </a:rPr>
            <a:t> dan </a:t>
          </a:r>
          <a:r>
            <a:rPr lang="en-ID" sz="2000" b="1" dirty="0" err="1">
              <a:solidFill>
                <a:schemeClr val="tx1"/>
              </a:solidFill>
            </a:rPr>
            <a:t>Budidaya</a:t>
          </a:r>
          <a:r>
            <a:rPr lang="en-ID" sz="2000" b="1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Sebagai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kota</a:t>
          </a:r>
          <a:r>
            <a:rPr lang="en-ID" sz="2000" dirty="0">
              <a:solidFill>
                <a:schemeClr val="tx1"/>
              </a:solidFill>
            </a:rPr>
            <a:t> yang </a:t>
          </a:r>
          <a:r>
            <a:rPr lang="en-ID" sz="2000" dirty="0" err="1">
              <a:solidFill>
                <a:schemeClr val="tx1"/>
              </a:solidFill>
            </a:rPr>
            <a:t>terletak</a:t>
          </a:r>
          <a:r>
            <a:rPr lang="en-ID" sz="2000" dirty="0">
              <a:solidFill>
                <a:schemeClr val="tx1"/>
              </a:solidFill>
            </a:rPr>
            <a:t> di </a:t>
          </a:r>
          <a:r>
            <a:rPr lang="en-ID" sz="2000" dirty="0" err="1">
              <a:solidFill>
                <a:schemeClr val="tx1"/>
              </a:solidFill>
            </a:rPr>
            <a:t>sepanjang</a:t>
          </a:r>
          <a:r>
            <a:rPr lang="en-ID" sz="2000" dirty="0">
              <a:solidFill>
                <a:schemeClr val="tx1"/>
              </a:solidFill>
            </a:rPr>
            <a:t> Sungai Musi, Palembang juga </a:t>
          </a:r>
          <a:r>
            <a:rPr lang="en-ID" sz="2000" dirty="0" err="1">
              <a:solidFill>
                <a:schemeClr val="tx1"/>
              </a:solidFill>
            </a:rPr>
            <a:t>memiliki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potensi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besar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dalam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sektor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perikanan</a:t>
          </a:r>
          <a:r>
            <a:rPr lang="en-ID" sz="2000" dirty="0">
              <a:solidFill>
                <a:schemeClr val="tx1"/>
              </a:solidFill>
            </a:rPr>
            <a:t> dan </a:t>
          </a:r>
          <a:r>
            <a:rPr lang="en-ID" sz="2000" dirty="0" err="1">
              <a:solidFill>
                <a:schemeClr val="tx1"/>
              </a:solidFill>
            </a:rPr>
            <a:t>budidaya</a:t>
          </a:r>
          <a:r>
            <a:rPr lang="en-ID" sz="2000" dirty="0">
              <a:solidFill>
                <a:schemeClr val="tx1"/>
              </a:solidFill>
            </a:rPr>
            <a:t>. </a:t>
          </a:r>
          <a:r>
            <a:rPr lang="en-ID" sz="2000" dirty="0" err="1">
              <a:solidFill>
                <a:schemeClr val="tx1"/>
              </a:solidFill>
            </a:rPr>
            <a:t>Budidaya</a:t>
          </a:r>
          <a:r>
            <a:rPr lang="en-ID" sz="2000" dirty="0">
              <a:solidFill>
                <a:schemeClr val="tx1"/>
              </a:solidFill>
            </a:rPr>
            <a:t> ikan air </a:t>
          </a:r>
          <a:r>
            <a:rPr lang="en-ID" sz="2000" dirty="0" err="1">
              <a:solidFill>
                <a:schemeClr val="tx1"/>
              </a:solidFill>
            </a:rPr>
            <a:t>tawar</a:t>
          </a:r>
          <a:r>
            <a:rPr lang="en-ID" sz="2000" dirty="0">
              <a:solidFill>
                <a:schemeClr val="tx1"/>
              </a:solidFill>
            </a:rPr>
            <a:t>, </a:t>
          </a:r>
          <a:r>
            <a:rPr lang="en-ID" sz="2000" dirty="0" err="1">
              <a:solidFill>
                <a:schemeClr val="tx1"/>
              </a:solidFill>
            </a:rPr>
            <a:t>terutama</a:t>
          </a:r>
          <a:r>
            <a:rPr lang="en-ID" sz="2000" dirty="0">
              <a:solidFill>
                <a:schemeClr val="tx1"/>
              </a:solidFill>
            </a:rPr>
            <a:t> ikan </a:t>
          </a:r>
          <a:r>
            <a:rPr lang="en-ID" sz="2000" dirty="0" err="1">
              <a:solidFill>
                <a:schemeClr val="tx1"/>
              </a:solidFill>
            </a:rPr>
            <a:t>lele</a:t>
          </a:r>
          <a:r>
            <a:rPr lang="en-ID" sz="2000" dirty="0">
              <a:solidFill>
                <a:schemeClr val="tx1"/>
              </a:solidFill>
            </a:rPr>
            <a:t>, </a:t>
          </a:r>
          <a:r>
            <a:rPr lang="en-ID" sz="2000" dirty="0" err="1">
              <a:solidFill>
                <a:schemeClr val="tx1"/>
              </a:solidFill>
            </a:rPr>
            <a:t>patin</a:t>
          </a:r>
          <a:r>
            <a:rPr lang="en-ID" sz="2000" dirty="0">
              <a:solidFill>
                <a:schemeClr val="tx1"/>
              </a:solidFill>
            </a:rPr>
            <a:t>, dan gurami, </a:t>
          </a:r>
          <a:r>
            <a:rPr lang="en-ID" sz="2000" dirty="0" err="1">
              <a:solidFill>
                <a:schemeClr val="tx1"/>
              </a:solidFill>
            </a:rPr>
            <a:t>telah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menjadi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bagian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penting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dalam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ekonomi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pertanian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setempat</a:t>
          </a:r>
          <a:r>
            <a:rPr lang="en-ID" sz="2000" dirty="0">
              <a:solidFill>
                <a:schemeClr val="tx1"/>
              </a:solidFill>
            </a:rPr>
            <a:t>.</a:t>
          </a:r>
        </a:p>
      </dgm:t>
    </dgm:pt>
    <dgm:pt modelId="{6BEDF64C-26AF-4557-89BF-5C4A1FF56FD0}" type="parTrans" cxnId="{9D658E4A-8219-4D4B-A61D-4C597A8A3421}">
      <dgm:prSet/>
      <dgm:spPr/>
      <dgm:t>
        <a:bodyPr/>
        <a:lstStyle/>
        <a:p>
          <a:endParaRPr lang="en-ID"/>
        </a:p>
      </dgm:t>
    </dgm:pt>
    <dgm:pt modelId="{E540A9DC-E90D-489A-93E5-51DFFF875591}" type="sibTrans" cxnId="{9D658E4A-8219-4D4B-A61D-4C597A8A3421}">
      <dgm:prSet/>
      <dgm:spPr/>
      <dgm:t>
        <a:bodyPr/>
        <a:lstStyle/>
        <a:p>
          <a:endParaRPr lang="en-ID"/>
        </a:p>
      </dgm:t>
    </dgm:pt>
    <dgm:pt modelId="{D675E01F-5B18-4A88-95CC-74DE86B6CD6C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ID" sz="2000" b="1" dirty="0" err="1">
              <a:solidFill>
                <a:schemeClr val="tx1"/>
              </a:solidFill>
            </a:rPr>
            <a:t>Peluang</a:t>
          </a:r>
          <a:r>
            <a:rPr lang="en-ID" sz="2000" b="1" dirty="0">
              <a:solidFill>
                <a:schemeClr val="tx1"/>
              </a:solidFill>
            </a:rPr>
            <a:t> </a:t>
          </a:r>
          <a:r>
            <a:rPr lang="en-ID" sz="2000" b="1" dirty="0" err="1">
              <a:solidFill>
                <a:schemeClr val="tx1"/>
              </a:solidFill>
            </a:rPr>
            <a:t>untuk</a:t>
          </a:r>
          <a:r>
            <a:rPr lang="en-ID" sz="2000" b="1" dirty="0">
              <a:solidFill>
                <a:schemeClr val="tx1"/>
              </a:solidFill>
            </a:rPr>
            <a:t> Pasar </a:t>
          </a:r>
          <a:r>
            <a:rPr lang="en-ID" sz="2000" b="1" dirty="0" err="1">
              <a:solidFill>
                <a:schemeClr val="tx1"/>
              </a:solidFill>
            </a:rPr>
            <a:t>Produk</a:t>
          </a:r>
          <a:r>
            <a:rPr lang="en-ID" sz="2000" b="1" dirty="0">
              <a:solidFill>
                <a:schemeClr val="tx1"/>
              </a:solidFill>
            </a:rPr>
            <a:t> </a:t>
          </a:r>
          <a:r>
            <a:rPr lang="en-ID" sz="2000" b="1" dirty="0" err="1">
              <a:solidFill>
                <a:schemeClr val="tx1"/>
              </a:solidFill>
            </a:rPr>
            <a:t>Agribisnis</a:t>
          </a:r>
          <a:r>
            <a:rPr lang="en-ID" sz="2000" b="1" dirty="0">
              <a:solidFill>
                <a:schemeClr val="tx1"/>
              </a:solidFill>
            </a:rPr>
            <a:t> dan Industri </a:t>
          </a:r>
          <a:r>
            <a:rPr lang="en-ID" sz="2000" b="1" dirty="0" err="1">
              <a:solidFill>
                <a:schemeClr val="tx1"/>
              </a:solidFill>
            </a:rPr>
            <a:t>Pengolahan</a:t>
          </a:r>
          <a:r>
            <a:rPr lang="en-ID" sz="2000" dirty="0" err="1">
              <a:solidFill>
                <a:schemeClr val="tx1"/>
              </a:solidFill>
            </a:rPr>
            <a:t>:Potensi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sektor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pertanian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tidak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hanya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terbatas</a:t>
          </a:r>
          <a:r>
            <a:rPr lang="en-ID" sz="2000" dirty="0">
              <a:solidFill>
                <a:schemeClr val="tx1"/>
              </a:solidFill>
            </a:rPr>
            <a:t> pada </a:t>
          </a:r>
          <a:r>
            <a:rPr lang="en-ID" sz="2000" dirty="0" err="1">
              <a:solidFill>
                <a:schemeClr val="tx1"/>
              </a:solidFill>
            </a:rPr>
            <a:t>produksi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bahan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mentah</a:t>
          </a:r>
          <a:r>
            <a:rPr lang="en-ID" sz="2000" dirty="0">
              <a:solidFill>
                <a:schemeClr val="tx1"/>
              </a:solidFill>
            </a:rPr>
            <a:t>, </a:t>
          </a:r>
          <a:r>
            <a:rPr lang="en-ID" sz="2000" dirty="0" err="1">
              <a:solidFill>
                <a:schemeClr val="tx1"/>
              </a:solidFill>
            </a:rPr>
            <a:t>tetapi</a:t>
          </a:r>
          <a:r>
            <a:rPr lang="en-ID" sz="2000" dirty="0">
              <a:solidFill>
                <a:schemeClr val="tx1"/>
              </a:solidFill>
            </a:rPr>
            <a:t> juga pada </a:t>
          </a:r>
          <a:r>
            <a:rPr lang="en-ID" sz="2000" dirty="0" err="1">
              <a:solidFill>
                <a:schemeClr val="tx1"/>
              </a:solidFill>
            </a:rPr>
            <a:t>pengolahan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hasil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pertanian</a:t>
          </a:r>
          <a:r>
            <a:rPr lang="en-ID" sz="2000" dirty="0">
              <a:solidFill>
                <a:schemeClr val="tx1"/>
              </a:solidFill>
            </a:rPr>
            <a:t>. </a:t>
          </a:r>
          <a:r>
            <a:rPr lang="en-ID" sz="2000" dirty="0" err="1">
              <a:solidFill>
                <a:schemeClr val="tx1"/>
              </a:solidFill>
            </a:rPr>
            <a:t>Dengan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dukungan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pemerintah</a:t>
          </a:r>
          <a:r>
            <a:rPr lang="en-ID" sz="2000" dirty="0">
              <a:solidFill>
                <a:schemeClr val="tx1"/>
              </a:solidFill>
            </a:rPr>
            <a:t> dan </a:t>
          </a:r>
          <a:r>
            <a:rPr lang="en-ID" sz="2000" dirty="0" err="1">
              <a:solidFill>
                <a:schemeClr val="tx1"/>
              </a:solidFill>
            </a:rPr>
            <a:t>swasta</a:t>
          </a:r>
          <a:r>
            <a:rPr lang="en-ID" sz="2000" dirty="0">
              <a:solidFill>
                <a:schemeClr val="tx1"/>
              </a:solidFill>
            </a:rPr>
            <a:t>, </a:t>
          </a:r>
          <a:r>
            <a:rPr lang="en-ID" sz="2000" dirty="0" err="1">
              <a:solidFill>
                <a:schemeClr val="tx1"/>
              </a:solidFill>
            </a:rPr>
            <a:t>agribisnis</a:t>
          </a:r>
          <a:r>
            <a:rPr lang="en-ID" sz="2000" dirty="0">
              <a:solidFill>
                <a:schemeClr val="tx1"/>
              </a:solidFill>
            </a:rPr>
            <a:t> dan </a:t>
          </a:r>
          <a:r>
            <a:rPr lang="en-ID" sz="2000" dirty="0" err="1">
              <a:solidFill>
                <a:schemeClr val="tx1"/>
              </a:solidFill>
            </a:rPr>
            <a:t>industri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pengolahan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produk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pertanian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seperti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beras</a:t>
          </a:r>
          <a:r>
            <a:rPr lang="en-ID" sz="2000" dirty="0">
              <a:solidFill>
                <a:schemeClr val="tx1"/>
              </a:solidFill>
            </a:rPr>
            <a:t>, </a:t>
          </a:r>
          <a:r>
            <a:rPr lang="en-ID" sz="2000" dirty="0" err="1">
              <a:solidFill>
                <a:schemeClr val="tx1"/>
              </a:solidFill>
            </a:rPr>
            <a:t>minyak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kelapa</a:t>
          </a:r>
          <a:r>
            <a:rPr lang="en-ID" sz="2000" dirty="0">
              <a:solidFill>
                <a:schemeClr val="tx1"/>
              </a:solidFill>
            </a:rPr>
            <a:t>, dan </a:t>
          </a:r>
          <a:r>
            <a:rPr lang="en-ID" sz="2000" dirty="0" err="1">
              <a:solidFill>
                <a:schemeClr val="tx1"/>
              </a:solidFill>
            </a:rPr>
            <a:t>produk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olahan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lainnya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dapat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berkembang</a:t>
          </a:r>
          <a:r>
            <a:rPr lang="en-ID" sz="2000" dirty="0">
              <a:solidFill>
                <a:schemeClr val="tx1"/>
              </a:solidFill>
            </a:rPr>
            <a:t> </a:t>
          </a:r>
          <a:r>
            <a:rPr lang="en-ID" sz="2000" dirty="0" err="1">
              <a:solidFill>
                <a:schemeClr val="tx1"/>
              </a:solidFill>
            </a:rPr>
            <a:t>pesat</a:t>
          </a:r>
          <a:r>
            <a:rPr lang="en-ID" sz="2000" dirty="0">
              <a:solidFill>
                <a:schemeClr val="tx1"/>
              </a:solidFill>
            </a:rPr>
            <a:t> di Palembang.</a:t>
          </a:r>
        </a:p>
      </dgm:t>
    </dgm:pt>
    <dgm:pt modelId="{6C9709C9-C7C7-40B8-B14A-D30F5F72EF92}" type="sibTrans" cxnId="{16235445-04BF-4777-8C5C-F623EA00628A}">
      <dgm:prSet/>
      <dgm:spPr/>
      <dgm:t>
        <a:bodyPr/>
        <a:lstStyle/>
        <a:p>
          <a:endParaRPr lang="en-ID"/>
        </a:p>
      </dgm:t>
    </dgm:pt>
    <dgm:pt modelId="{EC88BB44-8D18-4A94-8497-6247D7776C84}" type="parTrans" cxnId="{16235445-04BF-4777-8C5C-F623EA00628A}">
      <dgm:prSet/>
      <dgm:spPr/>
      <dgm:t>
        <a:bodyPr/>
        <a:lstStyle/>
        <a:p>
          <a:endParaRPr lang="en-ID"/>
        </a:p>
      </dgm:t>
    </dgm:pt>
    <dgm:pt modelId="{7F1D33B8-3B06-43A9-9760-9F2BBCE41004}" type="pres">
      <dgm:prSet presAssocID="{35166C21-C930-452D-A137-DF393859BF82}" presName="linear" presStyleCnt="0">
        <dgm:presLayoutVars>
          <dgm:dir/>
          <dgm:resizeHandles val="exact"/>
        </dgm:presLayoutVars>
      </dgm:prSet>
      <dgm:spPr/>
    </dgm:pt>
    <dgm:pt modelId="{A0E61406-F5D5-45CD-A34B-9FFAAADFD604}" type="pres">
      <dgm:prSet presAssocID="{28828179-0F80-4E6B-82D4-D8B98172F19C}" presName="comp" presStyleCnt="0"/>
      <dgm:spPr/>
    </dgm:pt>
    <dgm:pt modelId="{894845C6-2B9C-4314-BCF7-30B8CF3836B9}" type="pres">
      <dgm:prSet presAssocID="{28828179-0F80-4E6B-82D4-D8B98172F19C}" presName="box" presStyleLbl="node1" presStyleIdx="0" presStyleCnt="3"/>
      <dgm:spPr/>
    </dgm:pt>
    <dgm:pt modelId="{F65A8B94-DBE0-446B-B6D7-A1B575CDA315}" type="pres">
      <dgm:prSet presAssocID="{28828179-0F80-4E6B-82D4-D8B98172F19C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2000" b="-62000"/>
          </a:stretch>
        </a:blipFill>
      </dgm:spPr>
    </dgm:pt>
    <dgm:pt modelId="{7DF587D4-5D5B-419D-BC47-7DFFC70E3170}" type="pres">
      <dgm:prSet presAssocID="{28828179-0F80-4E6B-82D4-D8B98172F19C}" presName="text" presStyleLbl="node1" presStyleIdx="0" presStyleCnt="3">
        <dgm:presLayoutVars>
          <dgm:bulletEnabled val="1"/>
        </dgm:presLayoutVars>
      </dgm:prSet>
      <dgm:spPr/>
    </dgm:pt>
    <dgm:pt modelId="{5E99D1B0-0111-4DFB-968F-B3BF71BBEF25}" type="pres">
      <dgm:prSet presAssocID="{2E47B61F-6906-4014-BE78-17A98249C907}" presName="spacer" presStyleCnt="0"/>
      <dgm:spPr/>
    </dgm:pt>
    <dgm:pt modelId="{EFA654BB-6CF8-4549-BBDB-F97F4A21CA26}" type="pres">
      <dgm:prSet presAssocID="{FA648E50-39DD-4E0E-BFC3-48514F32E770}" presName="comp" presStyleCnt="0"/>
      <dgm:spPr/>
    </dgm:pt>
    <dgm:pt modelId="{1A3A3F15-ED09-4971-A934-0FC8FE6E8409}" type="pres">
      <dgm:prSet presAssocID="{FA648E50-39DD-4E0E-BFC3-48514F32E770}" presName="box" presStyleLbl="node1" presStyleIdx="1" presStyleCnt="3"/>
      <dgm:spPr/>
    </dgm:pt>
    <dgm:pt modelId="{3634CAAA-5529-4853-AC12-14DCEC1E1471}" type="pres">
      <dgm:prSet presAssocID="{FA648E50-39DD-4E0E-BFC3-48514F32E770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9000" b="-69000"/>
          </a:stretch>
        </a:blipFill>
      </dgm:spPr>
    </dgm:pt>
    <dgm:pt modelId="{5366C091-576E-4C84-B552-340116A9F596}" type="pres">
      <dgm:prSet presAssocID="{FA648E50-39DD-4E0E-BFC3-48514F32E770}" presName="text" presStyleLbl="node1" presStyleIdx="1" presStyleCnt="3">
        <dgm:presLayoutVars>
          <dgm:bulletEnabled val="1"/>
        </dgm:presLayoutVars>
      </dgm:prSet>
      <dgm:spPr/>
    </dgm:pt>
    <dgm:pt modelId="{8B199CCA-EE55-4C6B-B7E2-DB4EB2BD4184}" type="pres">
      <dgm:prSet presAssocID="{E540A9DC-E90D-489A-93E5-51DFFF875591}" presName="spacer" presStyleCnt="0"/>
      <dgm:spPr/>
    </dgm:pt>
    <dgm:pt modelId="{33D3AB7D-A006-4D03-B811-5ED2D2EE1AA3}" type="pres">
      <dgm:prSet presAssocID="{D675E01F-5B18-4A88-95CC-74DE86B6CD6C}" presName="comp" presStyleCnt="0"/>
      <dgm:spPr/>
    </dgm:pt>
    <dgm:pt modelId="{BDA55007-2B6F-4279-B152-DF979DFB2AE1}" type="pres">
      <dgm:prSet presAssocID="{D675E01F-5B18-4A88-95CC-74DE86B6CD6C}" presName="box" presStyleLbl="node1" presStyleIdx="2" presStyleCnt="3"/>
      <dgm:spPr/>
    </dgm:pt>
    <dgm:pt modelId="{26BB5E5F-4593-40D7-8ED6-B46270FECFA5}" type="pres">
      <dgm:prSet presAssocID="{D675E01F-5B18-4A88-95CC-74DE86B6CD6C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2000" b="-62000"/>
          </a:stretch>
        </a:blipFill>
      </dgm:spPr>
    </dgm:pt>
    <dgm:pt modelId="{696008D5-D488-4F6A-B559-EB717EF18E9C}" type="pres">
      <dgm:prSet presAssocID="{D675E01F-5B18-4A88-95CC-74DE86B6CD6C}" presName="text" presStyleLbl="node1" presStyleIdx="2" presStyleCnt="3">
        <dgm:presLayoutVars>
          <dgm:bulletEnabled val="1"/>
        </dgm:presLayoutVars>
      </dgm:prSet>
      <dgm:spPr/>
    </dgm:pt>
  </dgm:ptLst>
  <dgm:cxnLst>
    <dgm:cxn modelId="{E4FF5A25-B5DF-4830-B345-7CD4CFAB98FB}" type="presOf" srcId="{35166C21-C930-452D-A137-DF393859BF82}" destId="{7F1D33B8-3B06-43A9-9760-9F2BBCE41004}" srcOrd="0" destOrd="0" presId="urn:microsoft.com/office/officeart/2005/8/layout/vList4"/>
    <dgm:cxn modelId="{0CBBFB32-BB84-4BBC-85DB-1233B1C3C309}" srcId="{35166C21-C930-452D-A137-DF393859BF82}" destId="{28828179-0F80-4E6B-82D4-D8B98172F19C}" srcOrd="0" destOrd="0" parTransId="{4ECBC050-C5C4-49EB-87E8-573D32E37ED7}" sibTransId="{2E47B61F-6906-4014-BE78-17A98249C907}"/>
    <dgm:cxn modelId="{16235445-04BF-4777-8C5C-F623EA00628A}" srcId="{35166C21-C930-452D-A137-DF393859BF82}" destId="{D675E01F-5B18-4A88-95CC-74DE86B6CD6C}" srcOrd="2" destOrd="0" parTransId="{EC88BB44-8D18-4A94-8497-6247D7776C84}" sibTransId="{6C9709C9-C7C7-40B8-B14A-D30F5F72EF92}"/>
    <dgm:cxn modelId="{9D658E4A-8219-4D4B-A61D-4C597A8A3421}" srcId="{35166C21-C930-452D-A137-DF393859BF82}" destId="{FA648E50-39DD-4E0E-BFC3-48514F32E770}" srcOrd="1" destOrd="0" parTransId="{6BEDF64C-26AF-4557-89BF-5C4A1FF56FD0}" sibTransId="{E540A9DC-E90D-489A-93E5-51DFFF875591}"/>
    <dgm:cxn modelId="{F996B94E-367E-4E81-AB74-2F4C6EDF85D6}" type="presOf" srcId="{28828179-0F80-4E6B-82D4-D8B98172F19C}" destId="{7DF587D4-5D5B-419D-BC47-7DFFC70E3170}" srcOrd="1" destOrd="0" presId="urn:microsoft.com/office/officeart/2005/8/layout/vList4"/>
    <dgm:cxn modelId="{ADD25B74-19DE-4649-B79E-D1D7739E042C}" type="presOf" srcId="{D675E01F-5B18-4A88-95CC-74DE86B6CD6C}" destId="{BDA55007-2B6F-4279-B152-DF979DFB2AE1}" srcOrd="0" destOrd="0" presId="urn:microsoft.com/office/officeart/2005/8/layout/vList4"/>
    <dgm:cxn modelId="{B7358B98-4EA6-4E70-96A9-8A54DCEF3C6C}" type="presOf" srcId="{D675E01F-5B18-4A88-95CC-74DE86B6CD6C}" destId="{696008D5-D488-4F6A-B559-EB717EF18E9C}" srcOrd="1" destOrd="0" presId="urn:microsoft.com/office/officeart/2005/8/layout/vList4"/>
    <dgm:cxn modelId="{60B6019F-1BA6-41C4-B0B7-D0D143C56F61}" type="presOf" srcId="{FA648E50-39DD-4E0E-BFC3-48514F32E770}" destId="{1A3A3F15-ED09-4971-A934-0FC8FE6E8409}" srcOrd="0" destOrd="0" presId="urn:microsoft.com/office/officeart/2005/8/layout/vList4"/>
    <dgm:cxn modelId="{EADDC79F-79BD-457D-8ECC-FB9D1E532E5A}" type="presOf" srcId="{FA648E50-39DD-4E0E-BFC3-48514F32E770}" destId="{5366C091-576E-4C84-B552-340116A9F596}" srcOrd="1" destOrd="0" presId="urn:microsoft.com/office/officeart/2005/8/layout/vList4"/>
    <dgm:cxn modelId="{929304AB-4EF9-4426-9AF8-1445AAEC53E7}" type="presOf" srcId="{28828179-0F80-4E6B-82D4-D8B98172F19C}" destId="{894845C6-2B9C-4314-BCF7-30B8CF3836B9}" srcOrd="0" destOrd="0" presId="urn:microsoft.com/office/officeart/2005/8/layout/vList4"/>
    <dgm:cxn modelId="{4CF5BFBB-69E7-4E69-B990-0BF403CEFF40}" type="presParOf" srcId="{7F1D33B8-3B06-43A9-9760-9F2BBCE41004}" destId="{A0E61406-F5D5-45CD-A34B-9FFAAADFD604}" srcOrd="0" destOrd="0" presId="urn:microsoft.com/office/officeart/2005/8/layout/vList4"/>
    <dgm:cxn modelId="{0D9F7BA9-41BE-4FA7-8D1F-702B2EBAA8F8}" type="presParOf" srcId="{A0E61406-F5D5-45CD-A34B-9FFAAADFD604}" destId="{894845C6-2B9C-4314-BCF7-30B8CF3836B9}" srcOrd="0" destOrd="0" presId="urn:microsoft.com/office/officeart/2005/8/layout/vList4"/>
    <dgm:cxn modelId="{EBBD2209-CAD0-4487-8A01-B6B7AC4D04C0}" type="presParOf" srcId="{A0E61406-F5D5-45CD-A34B-9FFAAADFD604}" destId="{F65A8B94-DBE0-446B-B6D7-A1B575CDA315}" srcOrd="1" destOrd="0" presId="urn:microsoft.com/office/officeart/2005/8/layout/vList4"/>
    <dgm:cxn modelId="{8C66E6F8-7A41-402B-8E19-750ABB8D034D}" type="presParOf" srcId="{A0E61406-F5D5-45CD-A34B-9FFAAADFD604}" destId="{7DF587D4-5D5B-419D-BC47-7DFFC70E3170}" srcOrd="2" destOrd="0" presId="urn:microsoft.com/office/officeart/2005/8/layout/vList4"/>
    <dgm:cxn modelId="{9022DAB0-329F-4AF7-8C62-C2D342A9C689}" type="presParOf" srcId="{7F1D33B8-3B06-43A9-9760-9F2BBCE41004}" destId="{5E99D1B0-0111-4DFB-968F-B3BF71BBEF25}" srcOrd="1" destOrd="0" presId="urn:microsoft.com/office/officeart/2005/8/layout/vList4"/>
    <dgm:cxn modelId="{EC57BA59-2603-42CF-B358-0D96D5064EF7}" type="presParOf" srcId="{7F1D33B8-3B06-43A9-9760-9F2BBCE41004}" destId="{EFA654BB-6CF8-4549-BBDB-F97F4A21CA26}" srcOrd="2" destOrd="0" presId="urn:microsoft.com/office/officeart/2005/8/layout/vList4"/>
    <dgm:cxn modelId="{408F9EBD-3A89-4398-A073-1DDF7A59E702}" type="presParOf" srcId="{EFA654BB-6CF8-4549-BBDB-F97F4A21CA26}" destId="{1A3A3F15-ED09-4971-A934-0FC8FE6E8409}" srcOrd="0" destOrd="0" presId="urn:microsoft.com/office/officeart/2005/8/layout/vList4"/>
    <dgm:cxn modelId="{208A96FF-3464-43F6-AC21-EDE89FA9D6D4}" type="presParOf" srcId="{EFA654BB-6CF8-4549-BBDB-F97F4A21CA26}" destId="{3634CAAA-5529-4853-AC12-14DCEC1E1471}" srcOrd="1" destOrd="0" presId="urn:microsoft.com/office/officeart/2005/8/layout/vList4"/>
    <dgm:cxn modelId="{15A98B94-663B-4650-99C5-182ECFF2F6FB}" type="presParOf" srcId="{EFA654BB-6CF8-4549-BBDB-F97F4A21CA26}" destId="{5366C091-576E-4C84-B552-340116A9F596}" srcOrd="2" destOrd="0" presId="urn:microsoft.com/office/officeart/2005/8/layout/vList4"/>
    <dgm:cxn modelId="{FA3538B1-7109-48A4-9C30-A3F58664816D}" type="presParOf" srcId="{7F1D33B8-3B06-43A9-9760-9F2BBCE41004}" destId="{8B199CCA-EE55-4C6B-B7E2-DB4EB2BD4184}" srcOrd="3" destOrd="0" presId="urn:microsoft.com/office/officeart/2005/8/layout/vList4"/>
    <dgm:cxn modelId="{8290E154-8CEF-4126-98DF-062BB752B37D}" type="presParOf" srcId="{7F1D33B8-3B06-43A9-9760-9F2BBCE41004}" destId="{33D3AB7D-A006-4D03-B811-5ED2D2EE1AA3}" srcOrd="4" destOrd="0" presId="urn:microsoft.com/office/officeart/2005/8/layout/vList4"/>
    <dgm:cxn modelId="{768D2757-838C-4E98-A24C-AA2BA27EB1B0}" type="presParOf" srcId="{33D3AB7D-A006-4D03-B811-5ED2D2EE1AA3}" destId="{BDA55007-2B6F-4279-B152-DF979DFB2AE1}" srcOrd="0" destOrd="0" presId="urn:microsoft.com/office/officeart/2005/8/layout/vList4"/>
    <dgm:cxn modelId="{46F5A414-B36E-430E-99BF-E25B6A9883F8}" type="presParOf" srcId="{33D3AB7D-A006-4D03-B811-5ED2D2EE1AA3}" destId="{26BB5E5F-4593-40D7-8ED6-B46270FECFA5}" srcOrd="1" destOrd="0" presId="urn:microsoft.com/office/officeart/2005/8/layout/vList4"/>
    <dgm:cxn modelId="{596EA1C4-04C4-4F1F-A962-AD6EC3E9A20F}" type="presParOf" srcId="{33D3AB7D-A006-4D03-B811-5ED2D2EE1AA3}" destId="{696008D5-D488-4F6A-B559-EB717EF18E9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994C75-0065-40AE-A834-40BDD5110D81}" type="doc">
      <dgm:prSet loTypeId="urn:microsoft.com/office/officeart/2005/8/layout/lProcess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D"/>
        </a:p>
      </dgm:t>
    </dgm:pt>
    <dgm:pt modelId="{85956069-E3CA-44CF-AC66-0339D3CD9B79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Skala </a:t>
          </a:r>
          <a:r>
            <a:rPr lang="en-US" sz="2400" b="1" dirty="0" err="1">
              <a:solidFill>
                <a:schemeClr val="tx1"/>
              </a:solidFill>
            </a:rPr>
            <a:t>Mikro</a:t>
          </a:r>
          <a:r>
            <a:rPr lang="en-US" sz="2400" b="1" dirty="0">
              <a:solidFill>
                <a:schemeClr val="tx1"/>
              </a:solidFill>
            </a:rPr>
            <a:t> </a:t>
          </a:r>
          <a:r>
            <a:rPr lang="en-US" sz="2400" b="1" dirty="0" err="1">
              <a:solidFill>
                <a:schemeClr val="tx1"/>
              </a:solidFill>
            </a:rPr>
            <a:t>Rumah</a:t>
          </a:r>
          <a:r>
            <a:rPr lang="en-US" sz="2400" b="1" dirty="0">
              <a:solidFill>
                <a:schemeClr val="tx1"/>
              </a:solidFill>
            </a:rPr>
            <a:t> </a:t>
          </a:r>
          <a:r>
            <a:rPr lang="en-US" sz="2400" b="1" dirty="0" err="1">
              <a:solidFill>
                <a:schemeClr val="tx1"/>
              </a:solidFill>
            </a:rPr>
            <a:t>Tangga</a:t>
          </a:r>
          <a:r>
            <a:rPr lang="en-US" sz="2400" b="1" dirty="0">
              <a:solidFill>
                <a:schemeClr val="tx1"/>
              </a:solidFill>
            </a:rPr>
            <a:t> Miskin</a:t>
          </a:r>
          <a:endParaRPr lang="en-ID" sz="2400" b="1" dirty="0">
            <a:solidFill>
              <a:schemeClr val="tx1"/>
            </a:solidFill>
          </a:endParaRPr>
        </a:p>
      </dgm:t>
    </dgm:pt>
    <dgm:pt modelId="{8DF01C2D-9DBE-461F-8C6F-D18DB586B7D9}" type="parTrans" cxnId="{66BC7D49-FADA-4392-97FB-0940C2E7F519}">
      <dgm:prSet/>
      <dgm:spPr/>
      <dgm:t>
        <a:bodyPr/>
        <a:lstStyle/>
        <a:p>
          <a:endParaRPr lang="en-ID"/>
        </a:p>
      </dgm:t>
    </dgm:pt>
    <dgm:pt modelId="{8EDA8251-8825-4ACB-94B3-5852BECF0A76}" type="sibTrans" cxnId="{66BC7D49-FADA-4392-97FB-0940C2E7F519}">
      <dgm:prSet/>
      <dgm:spPr/>
      <dgm:t>
        <a:bodyPr/>
        <a:lstStyle/>
        <a:p>
          <a:endParaRPr lang="en-ID"/>
        </a:p>
      </dgm:t>
    </dgm:pt>
    <dgm:pt modelId="{DA47277E-D4C2-4280-A69A-F47A5EEFF0A7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tx1"/>
              </a:solidFill>
            </a:rPr>
            <a:t>Prioritas</a:t>
          </a:r>
          <a:r>
            <a:rPr lang="en-US" sz="1800" b="1" dirty="0">
              <a:solidFill>
                <a:schemeClr val="tx1"/>
              </a:solidFill>
            </a:rPr>
            <a:t> Tinggi: (1) </a:t>
          </a:r>
          <a:r>
            <a:rPr lang="en-ID" sz="1800" b="1" dirty="0" err="1">
              <a:solidFill>
                <a:schemeClr val="tx1"/>
              </a:solidFill>
            </a:rPr>
            <a:t>Bantuan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Pangan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Berbasis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Produksi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Lokal</a:t>
          </a:r>
          <a:r>
            <a:rPr lang="en-ID" sz="1800" b="1" dirty="0">
              <a:solidFill>
                <a:schemeClr val="tx1"/>
              </a:solidFill>
            </a:rPr>
            <a:t>, (2) </a:t>
          </a:r>
          <a:r>
            <a:rPr lang="en-ID" sz="1800" b="1" dirty="0" err="1">
              <a:solidFill>
                <a:schemeClr val="tx1"/>
              </a:solidFill>
            </a:rPr>
            <a:t>Pelatihan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Pertanian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Berbasis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Komunitas</a:t>
          </a:r>
          <a:r>
            <a:rPr lang="en-ID" sz="1800" b="1" dirty="0">
              <a:solidFill>
                <a:schemeClr val="tx1"/>
              </a:solidFill>
            </a:rPr>
            <a:t>, (3) </a:t>
          </a:r>
          <a:r>
            <a:rPr lang="en-US" sz="1800" b="1" dirty="0" err="1">
              <a:solidFill>
                <a:schemeClr val="tx1"/>
              </a:solidFill>
            </a:rPr>
            <a:t>Diversifikasi</a:t>
          </a:r>
          <a:r>
            <a:rPr lang="en-US" sz="1800" b="1" dirty="0">
              <a:solidFill>
                <a:schemeClr val="tx1"/>
              </a:solidFill>
            </a:rPr>
            <a:t> Ekonomi</a:t>
          </a:r>
          <a:endParaRPr lang="en-ID" sz="1800" b="1" dirty="0">
            <a:solidFill>
              <a:schemeClr val="tx1"/>
            </a:solidFill>
          </a:endParaRPr>
        </a:p>
      </dgm:t>
    </dgm:pt>
    <dgm:pt modelId="{1071B83E-CC72-4786-82D6-DDCBF5233B21}" type="parTrans" cxnId="{3E522B70-DB19-46F4-933D-C1A31AA968DE}">
      <dgm:prSet/>
      <dgm:spPr/>
      <dgm:t>
        <a:bodyPr/>
        <a:lstStyle/>
        <a:p>
          <a:endParaRPr lang="en-ID"/>
        </a:p>
      </dgm:t>
    </dgm:pt>
    <dgm:pt modelId="{0265BD6C-2F4F-438F-90EB-FC7ADD8DDABC}" type="sibTrans" cxnId="{3E522B70-DB19-46F4-933D-C1A31AA968DE}">
      <dgm:prSet/>
      <dgm:spPr/>
      <dgm:t>
        <a:bodyPr/>
        <a:lstStyle/>
        <a:p>
          <a:endParaRPr lang="en-ID"/>
        </a:p>
      </dgm:t>
    </dgm:pt>
    <dgm:pt modelId="{63AAD5B7-8F79-41BF-93FA-A9EB44AB0AE4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tx1"/>
              </a:solidFill>
            </a:rPr>
            <a:t>Prioritas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Menengah</a:t>
          </a:r>
          <a:r>
            <a:rPr lang="en-US" sz="1800" b="1" dirty="0">
              <a:solidFill>
                <a:schemeClr val="tx1"/>
              </a:solidFill>
            </a:rPr>
            <a:t>: (1) </a:t>
          </a:r>
          <a:r>
            <a:rPr lang="en-ID" sz="1800" b="1" dirty="0" err="1">
              <a:solidFill>
                <a:schemeClr val="tx1"/>
              </a:solidFill>
            </a:rPr>
            <a:t>Pengembangan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Kebun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Pangan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Keluarga</a:t>
          </a:r>
          <a:r>
            <a:rPr lang="en-ID" sz="1800" b="1" dirty="0">
              <a:solidFill>
                <a:schemeClr val="tx1"/>
              </a:solidFill>
            </a:rPr>
            <a:t> , (2) </a:t>
          </a:r>
          <a:r>
            <a:rPr lang="en-ID" sz="1800" b="1" dirty="0" err="1">
              <a:solidFill>
                <a:schemeClr val="tx1"/>
              </a:solidFill>
            </a:rPr>
            <a:t>Subsidi</a:t>
          </a:r>
          <a:r>
            <a:rPr lang="en-ID" sz="1800" b="1" dirty="0">
              <a:solidFill>
                <a:schemeClr val="tx1"/>
              </a:solidFill>
            </a:rPr>
            <a:t> Input </a:t>
          </a:r>
          <a:r>
            <a:rPr lang="en-ID" sz="1800" b="1" dirty="0" err="1">
              <a:solidFill>
                <a:schemeClr val="tx1"/>
              </a:solidFill>
            </a:rPr>
            <a:t>Pertanian</a:t>
          </a:r>
          <a:r>
            <a:rPr lang="en-ID" sz="1800" b="1" dirty="0">
              <a:solidFill>
                <a:schemeClr val="tx1"/>
              </a:solidFill>
            </a:rPr>
            <a:t> Skala </a:t>
          </a:r>
          <a:r>
            <a:rPr lang="en-ID" sz="1800" b="1" dirty="0" err="1">
              <a:solidFill>
                <a:schemeClr val="tx1"/>
              </a:solidFill>
            </a:rPr>
            <a:t>Mikro</a:t>
          </a:r>
          <a:r>
            <a:rPr lang="en-ID" sz="1800" b="1" dirty="0">
              <a:solidFill>
                <a:schemeClr val="tx1"/>
              </a:solidFill>
            </a:rPr>
            <a:t>, (3) </a:t>
          </a:r>
          <a:r>
            <a:rPr lang="en-ID" sz="1800" b="1" dirty="0" err="1">
              <a:solidFill>
                <a:schemeClr val="tx1"/>
              </a:solidFill>
            </a:rPr>
            <a:t>Peningkatan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Akses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ke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Pangan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Bergizi</a:t>
          </a:r>
          <a:endParaRPr lang="en-ID" sz="1800" b="1" dirty="0">
            <a:solidFill>
              <a:schemeClr val="tx1"/>
            </a:solidFill>
          </a:endParaRPr>
        </a:p>
      </dgm:t>
    </dgm:pt>
    <dgm:pt modelId="{CC2FEB20-18A0-4CD3-8D5B-4C2AEAE2BA83}" type="parTrans" cxnId="{87A39A0B-B8A6-4D38-9218-EE776023E3E2}">
      <dgm:prSet/>
      <dgm:spPr/>
      <dgm:t>
        <a:bodyPr/>
        <a:lstStyle/>
        <a:p>
          <a:endParaRPr lang="en-ID"/>
        </a:p>
      </dgm:t>
    </dgm:pt>
    <dgm:pt modelId="{1BC4C6E3-96CF-4A9E-B337-DC9E3B5305C2}" type="sibTrans" cxnId="{87A39A0B-B8A6-4D38-9218-EE776023E3E2}">
      <dgm:prSet/>
      <dgm:spPr/>
      <dgm:t>
        <a:bodyPr/>
        <a:lstStyle/>
        <a:p>
          <a:endParaRPr lang="en-ID"/>
        </a:p>
      </dgm:t>
    </dgm:pt>
    <dgm:pt modelId="{600D6C4D-7256-42C1-BB69-9AF3F778E521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Skala Makro </a:t>
          </a:r>
          <a:r>
            <a:rPr lang="en-US" sz="2400" b="1" dirty="0" err="1">
              <a:solidFill>
                <a:schemeClr val="tx1"/>
              </a:solidFill>
            </a:rPr>
            <a:t>Kewilayahan</a:t>
          </a:r>
          <a:r>
            <a:rPr lang="en-US" sz="2400" b="1" dirty="0">
              <a:solidFill>
                <a:schemeClr val="tx1"/>
              </a:solidFill>
            </a:rPr>
            <a:t> dan Regional</a:t>
          </a:r>
          <a:endParaRPr lang="en-ID" sz="2400" b="1" dirty="0">
            <a:solidFill>
              <a:schemeClr val="tx1"/>
            </a:solidFill>
          </a:endParaRPr>
        </a:p>
      </dgm:t>
    </dgm:pt>
    <dgm:pt modelId="{0DC0BA4F-4899-4D24-8CF7-52AF7E27F218}" type="parTrans" cxnId="{8FAC33E2-08B1-4CCC-9CE8-12A6E44EE354}">
      <dgm:prSet/>
      <dgm:spPr/>
      <dgm:t>
        <a:bodyPr/>
        <a:lstStyle/>
        <a:p>
          <a:endParaRPr lang="en-ID"/>
        </a:p>
      </dgm:t>
    </dgm:pt>
    <dgm:pt modelId="{B3681A5A-127F-4F53-A011-97DCF84E9601}" type="sibTrans" cxnId="{8FAC33E2-08B1-4CCC-9CE8-12A6E44EE354}">
      <dgm:prSet/>
      <dgm:spPr/>
      <dgm:t>
        <a:bodyPr/>
        <a:lstStyle/>
        <a:p>
          <a:endParaRPr lang="en-ID"/>
        </a:p>
      </dgm:t>
    </dgm:pt>
    <dgm:pt modelId="{A4B0D7E6-A03B-49E7-9771-222644158BDE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tx1"/>
              </a:solidFill>
            </a:rPr>
            <a:t>Prioritas</a:t>
          </a:r>
          <a:r>
            <a:rPr lang="en-US" sz="1800" b="1" dirty="0">
              <a:solidFill>
                <a:schemeClr val="tx1"/>
              </a:solidFill>
            </a:rPr>
            <a:t> Tinggi: (1) </a:t>
          </a:r>
          <a:r>
            <a:rPr lang="en-ID" sz="1800" b="1" dirty="0" err="1">
              <a:solidFill>
                <a:schemeClr val="tx1"/>
              </a:solidFill>
            </a:rPr>
            <a:t>Penguatan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Infrastruktur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Pertanian</a:t>
          </a:r>
          <a:r>
            <a:rPr lang="en-ID" sz="1800" b="1" dirty="0">
              <a:solidFill>
                <a:schemeClr val="tx1"/>
              </a:solidFill>
            </a:rPr>
            <a:t> dan </a:t>
          </a:r>
          <a:r>
            <a:rPr lang="en-ID" sz="1800" b="1" dirty="0" err="1">
              <a:solidFill>
                <a:schemeClr val="tx1"/>
              </a:solidFill>
            </a:rPr>
            <a:t>Distribusi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Pangan</a:t>
          </a:r>
          <a:r>
            <a:rPr lang="en-ID" sz="1800" b="1" dirty="0">
              <a:solidFill>
                <a:schemeClr val="tx1"/>
              </a:solidFill>
            </a:rPr>
            <a:t> , (2) </a:t>
          </a:r>
          <a:r>
            <a:rPr lang="en-ID" sz="1800" b="1" dirty="0" err="1">
              <a:solidFill>
                <a:schemeClr val="tx1"/>
              </a:solidFill>
            </a:rPr>
            <a:t>Revitalisasi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Lahan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Basah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untuk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Produksi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Pangan</a:t>
          </a:r>
          <a:r>
            <a:rPr lang="en-US" sz="1800" b="1" dirty="0">
              <a:solidFill>
                <a:schemeClr val="tx1"/>
              </a:solidFill>
            </a:rPr>
            <a:t> , (3) </a:t>
          </a:r>
          <a:r>
            <a:rPr lang="en-US" sz="1800" b="1" dirty="0" err="1">
              <a:solidFill>
                <a:schemeClr val="tx1"/>
              </a:solidFill>
            </a:rPr>
            <a:t>Peningkatan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Pendapatan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melalui</a:t>
          </a:r>
          <a:r>
            <a:rPr lang="en-US" sz="1800" b="1" dirty="0">
              <a:solidFill>
                <a:schemeClr val="tx1"/>
              </a:solidFill>
            </a:rPr>
            <a:t> Usaha </a:t>
          </a:r>
          <a:r>
            <a:rPr lang="en-US" sz="1800" b="1" dirty="0" err="1">
              <a:solidFill>
                <a:schemeClr val="tx1"/>
              </a:solidFill>
            </a:rPr>
            <a:t>Mikro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Pertanian</a:t>
          </a:r>
          <a:r>
            <a:rPr lang="en-US" sz="1800" b="1" dirty="0">
              <a:solidFill>
                <a:schemeClr val="tx1"/>
              </a:solidFill>
            </a:rPr>
            <a:t>, (4) </a:t>
          </a:r>
          <a:r>
            <a:rPr lang="en-US" sz="1800" b="1" dirty="0" err="1">
              <a:solidFill>
                <a:schemeClr val="tx1"/>
              </a:solidFill>
            </a:rPr>
            <a:t>Perbaikan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Sistem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Distribusi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Pangan</a:t>
          </a:r>
          <a:endParaRPr lang="en-ID" sz="1800" b="1" dirty="0">
            <a:solidFill>
              <a:schemeClr val="tx1"/>
            </a:solidFill>
          </a:endParaRPr>
        </a:p>
      </dgm:t>
    </dgm:pt>
    <dgm:pt modelId="{2D222876-0FA5-4DFC-AE84-02BF364681EF}" type="parTrans" cxnId="{3F7A8646-1BBF-4874-ACE7-6723AB21EBB0}">
      <dgm:prSet/>
      <dgm:spPr/>
      <dgm:t>
        <a:bodyPr/>
        <a:lstStyle/>
        <a:p>
          <a:endParaRPr lang="en-ID"/>
        </a:p>
      </dgm:t>
    </dgm:pt>
    <dgm:pt modelId="{522A2974-A4E3-4220-89EF-9FF36AF9DE83}" type="sibTrans" cxnId="{3F7A8646-1BBF-4874-ACE7-6723AB21EBB0}">
      <dgm:prSet/>
      <dgm:spPr/>
      <dgm:t>
        <a:bodyPr/>
        <a:lstStyle/>
        <a:p>
          <a:endParaRPr lang="en-ID"/>
        </a:p>
      </dgm:t>
    </dgm:pt>
    <dgm:pt modelId="{0F6B6268-FB7C-4E4E-A72E-7C89698C4682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tx1"/>
              </a:solidFill>
            </a:rPr>
            <a:t>Prioritas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Menengah</a:t>
          </a:r>
          <a:r>
            <a:rPr lang="en-US" sz="1800" b="1" dirty="0">
              <a:solidFill>
                <a:schemeClr val="tx1"/>
              </a:solidFill>
            </a:rPr>
            <a:t>: (1) </a:t>
          </a:r>
          <a:r>
            <a:rPr lang="en-ID" sz="1800" b="1" dirty="0" err="1">
              <a:solidFill>
                <a:schemeClr val="tx1"/>
              </a:solidFill>
            </a:rPr>
            <a:t>Penguatan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Kelembagaan</a:t>
          </a:r>
          <a:r>
            <a:rPr lang="en-ID" sz="1800" b="1" dirty="0">
              <a:solidFill>
                <a:schemeClr val="tx1"/>
              </a:solidFill>
            </a:rPr>
            <a:t> dan </a:t>
          </a:r>
          <a:r>
            <a:rPr lang="en-ID" sz="1800" b="1" dirty="0" err="1">
              <a:solidFill>
                <a:schemeClr val="tx1"/>
              </a:solidFill>
            </a:rPr>
            <a:t>Kolaborasi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Pemerintah</a:t>
          </a:r>
          <a:r>
            <a:rPr lang="en-ID" sz="1800" b="1" dirty="0">
              <a:solidFill>
                <a:schemeClr val="tx1"/>
              </a:solidFill>
            </a:rPr>
            <a:t>-Privat,  </a:t>
          </a:r>
          <a:r>
            <a:rPr lang="en-US" sz="1800" b="1" dirty="0">
              <a:solidFill>
                <a:schemeClr val="tx1"/>
              </a:solidFill>
            </a:rPr>
            <a:t> (2) </a:t>
          </a:r>
          <a:r>
            <a:rPr lang="en-ID" sz="1800" b="1" dirty="0" err="1">
              <a:solidFill>
                <a:schemeClr val="tx1"/>
              </a:solidFill>
            </a:rPr>
            <a:t>Diversifikasi</a:t>
          </a:r>
          <a:r>
            <a:rPr lang="en-ID" sz="1800" b="1" dirty="0">
              <a:solidFill>
                <a:schemeClr val="tx1"/>
              </a:solidFill>
            </a:rPr>
            <a:t> </a:t>
          </a:r>
          <a:r>
            <a:rPr lang="en-ID" sz="1800" b="1" dirty="0" err="1">
              <a:solidFill>
                <a:schemeClr val="tx1"/>
              </a:solidFill>
            </a:rPr>
            <a:t>Pangan</a:t>
          </a:r>
          <a:r>
            <a:rPr lang="en-ID" sz="1800" b="1" dirty="0">
              <a:solidFill>
                <a:schemeClr val="tx1"/>
              </a:solidFill>
            </a:rPr>
            <a:t> , (3) </a:t>
          </a:r>
          <a:r>
            <a:rPr lang="en-ID" sz="1800" b="1" dirty="0" err="1">
              <a:solidFill>
                <a:schemeClr val="tx1"/>
              </a:solidFill>
            </a:rPr>
            <a:t>Petani</a:t>
          </a:r>
          <a:r>
            <a:rPr lang="en-ID" sz="1800" b="1" dirty="0">
              <a:solidFill>
                <a:schemeClr val="tx1"/>
              </a:solidFill>
            </a:rPr>
            <a:t> Muda</a:t>
          </a:r>
        </a:p>
      </dgm:t>
    </dgm:pt>
    <dgm:pt modelId="{43857620-E04F-4E0B-B7F9-FE2A956BEBF3}" type="parTrans" cxnId="{4E9BFA0C-355C-419E-B7BE-383B1D5C02A3}">
      <dgm:prSet/>
      <dgm:spPr/>
      <dgm:t>
        <a:bodyPr/>
        <a:lstStyle/>
        <a:p>
          <a:endParaRPr lang="en-ID"/>
        </a:p>
      </dgm:t>
    </dgm:pt>
    <dgm:pt modelId="{1502A0B4-09A6-4421-9D36-AF978CD90586}" type="sibTrans" cxnId="{4E9BFA0C-355C-419E-B7BE-383B1D5C02A3}">
      <dgm:prSet/>
      <dgm:spPr/>
      <dgm:t>
        <a:bodyPr/>
        <a:lstStyle/>
        <a:p>
          <a:endParaRPr lang="en-ID"/>
        </a:p>
      </dgm:t>
    </dgm:pt>
    <dgm:pt modelId="{A314469D-BDA3-41B5-98FD-583392C1E3B6}" type="pres">
      <dgm:prSet presAssocID="{B4994C75-0065-40AE-A834-40BDD5110D81}" presName="theList" presStyleCnt="0">
        <dgm:presLayoutVars>
          <dgm:dir/>
          <dgm:animLvl val="lvl"/>
          <dgm:resizeHandles val="exact"/>
        </dgm:presLayoutVars>
      </dgm:prSet>
      <dgm:spPr/>
    </dgm:pt>
    <dgm:pt modelId="{71B13580-0147-45C1-BFBD-DCE3A4CE3DD5}" type="pres">
      <dgm:prSet presAssocID="{85956069-E3CA-44CF-AC66-0339D3CD9B79}" presName="compNode" presStyleCnt="0"/>
      <dgm:spPr/>
    </dgm:pt>
    <dgm:pt modelId="{F5DFB579-DB05-4285-8DA0-A5FEEFD89BC4}" type="pres">
      <dgm:prSet presAssocID="{85956069-E3CA-44CF-AC66-0339D3CD9B79}" presName="aNode" presStyleLbl="bgShp" presStyleIdx="0" presStyleCnt="2" custLinFactNeighborX="5958" custLinFactNeighborY="494"/>
      <dgm:spPr/>
    </dgm:pt>
    <dgm:pt modelId="{DB1ADDBF-AE69-42C6-A1D7-754E1C11E241}" type="pres">
      <dgm:prSet presAssocID="{85956069-E3CA-44CF-AC66-0339D3CD9B79}" presName="textNode" presStyleLbl="bgShp" presStyleIdx="0" presStyleCnt="2"/>
      <dgm:spPr/>
    </dgm:pt>
    <dgm:pt modelId="{8F91619A-B07A-454F-B784-AF8D5C343609}" type="pres">
      <dgm:prSet presAssocID="{85956069-E3CA-44CF-AC66-0339D3CD9B79}" presName="compChildNode" presStyleCnt="0"/>
      <dgm:spPr/>
    </dgm:pt>
    <dgm:pt modelId="{E0E03356-57B0-4C26-8A83-33F91628190F}" type="pres">
      <dgm:prSet presAssocID="{85956069-E3CA-44CF-AC66-0339D3CD9B79}" presName="theInnerList" presStyleCnt="0"/>
      <dgm:spPr/>
    </dgm:pt>
    <dgm:pt modelId="{2EAE3B9D-8FA8-4FBD-ACA9-34CE01E292FC}" type="pres">
      <dgm:prSet presAssocID="{DA47277E-D4C2-4280-A69A-F47A5EEFF0A7}" presName="childNode" presStyleLbl="node1" presStyleIdx="0" presStyleCnt="4">
        <dgm:presLayoutVars>
          <dgm:bulletEnabled val="1"/>
        </dgm:presLayoutVars>
      </dgm:prSet>
      <dgm:spPr/>
    </dgm:pt>
    <dgm:pt modelId="{624C889E-7915-4FF1-AD57-F5A567A3DB67}" type="pres">
      <dgm:prSet presAssocID="{DA47277E-D4C2-4280-A69A-F47A5EEFF0A7}" presName="aSpace2" presStyleCnt="0"/>
      <dgm:spPr/>
    </dgm:pt>
    <dgm:pt modelId="{48C6F78F-3064-4C21-9EAD-9DA688BF72F4}" type="pres">
      <dgm:prSet presAssocID="{63AAD5B7-8F79-41BF-93FA-A9EB44AB0AE4}" presName="childNode" presStyleLbl="node1" presStyleIdx="1" presStyleCnt="4">
        <dgm:presLayoutVars>
          <dgm:bulletEnabled val="1"/>
        </dgm:presLayoutVars>
      </dgm:prSet>
      <dgm:spPr/>
    </dgm:pt>
    <dgm:pt modelId="{A379A832-D6D5-475D-A7E1-4128C6FD0409}" type="pres">
      <dgm:prSet presAssocID="{85956069-E3CA-44CF-AC66-0339D3CD9B79}" presName="aSpace" presStyleCnt="0"/>
      <dgm:spPr/>
    </dgm:pt>
    <dgm:pt modelId="{55E33DD1-8A07-4FC2-8419-3479C3EBF304}" type="pres">
      <dgm:prSet presAssocID="{600D6C4D-7256-42C1-BB69-9AF3F778E521}" presName="compNode" presStyleCnt="0"/>
      <dgm:spPr/>
    </dgm:pt>
    <dgm:pt modelId="{5A4B49F4-D159-431E-8099-7AAB1BC61AE5}" type="pres">
      <dgm:prSet presAssocID="{600D6C4D-7256-42C1-BB69-9AF3F778E521}" presName="aNode" presStyleLbl="bgShp" presStyleIdx="1" presStyleCnt="2" custScaleX="97220" custScaleY="100000"/>
      <dgm:spPr/>
    </dgm:pt>
    <dgm:pt modelId="{1B2E35A3-B0AE-4F1F-8C05-F4B47E6F7704}" type="pres">
      <dgm:prSet presAssocID="{600D6C4D-7256-42C1-BB69-9AF3F778E521}" presName="textNode" presStyleLbl="bgShp" presStyleIdx="1" presStyleCnt="2"/>
      <dgm:spPr/>
    </dgm:pt>
    <dgm:pt modelId="{F24EF309-1BF1-44C3-8791-BABCDF466ABA}" type="pres">
      <dgm:prSet presAssocID="{600D6C4D-7256-42C1-BB69-9AF3F778E521}" presName="compChildNode" presStyleCnt="0"/>
      <dgm:spPr/>
    </dgm:pt>
    <dgm:pt modelId="{609FB91C-18D4-480B-9418-B7FA7F0EF743}" type="pres">
      <dgm:prSet presAssocID="{600D6C4D-7256-42C1-BB69-9AF3F778E521}" presName="theInnerList" presStyleCnt="0"/>
      <dgm:spPr/>
    </dgm:pt>
    <dgm:pt modelId="{DE9F1C9D-E208-4D5B-B656-32D26E084F12}" type="pres">
      <dgm:prSet presAssocID="{A4B0D7E6-A03B-49E7-9771-222644158BDE}" presName="childNode" presStyleLbl="node1" presStyleIdx="2" presStyleCnt="4">
        <dgm:presLayoutVars>
          <dgm:bulletEnabled val="1"/>
        </dgm:presLayoutVars>
      </dgm:prSet>
      <dgm:spPr/>
    </dgm:pt>
    <dgm:pt modelId="{F6AE28F6-70D4-4584-A45B-127E6CB3C19C}" type="pres">
      <dgm:prSet presAssocID="{A4B0D7E6-A03B-49E7-9771-222644158BDE}" presName="aSpace2" presStyleCnt="0"/>
      <dgm:spPr/>
    </dgm:pt>
    <dgm:pt modelId="{3C2AF368-4E59-447A-8BC9-E1F2E0581CFC}" type="pres">
      <dgm:prSet presAssocID="{0F6B6268-FB7C-4E4E-A72E-7C89698C4682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87A39A0B-B8A6-4D38-9218-EE776023E3E2}" srcId="{85956069-E3CA-44CF-AC66-0339D3CD9B79}" destId="{63AAD5B7-8F79-41BF-93FA-A9EB44AB0AE4}" srcOrd="1" destOrd="0" parTransId="{CC2FEB20-18A0-4CD3-8D5B-4C2AEAE2BA83}" sibTransId="{1BC4C6E3-96CF-4A9E-B337-DC9E3B5305C2}"/>
    <dgm:cxn modelId="{4E9BFA0C-355C-419E-B7BE-383B1D5C02A3}" srcId="{600D6C4D-7256-42C1-BB69-9AF3F778E521}" destId="{0F6B6268-FB7C-4E4E-A72E-7C89698C4682}" srcOrd="1" destOrd="0" parTransId="{43857620-E04F-4E0B-B7F9-FE2A956BEBF3}" sibTransId="{1502A0B4-09A6-4421-9D36-AF978CD90586}"/>
    <dgm:cxn modelId="{16457322-1E14-405E-A6D0-105BFFC06FB0}" type="presOf" srcId="{A4B0D7E6-A03B-49E7-9771-222644158BDE}" destId="{DE9F1C9D-E208-4D5B-B656-32D26E084F12}" srcOrd="0" destOrd="0" presId="urn:microsoft.com/office/officeart/2005/8/layout/lProcess2"/>
    <dgm:cxn modelId="{C509CD27-C44F-4AE6-87DC-54708005595E}" type="presOf" srcId="{85956069-E3CA-44CF-AC66-0339D3CD9B79}" destId="{DB1ADDBF-AE69-42C6-A1D7-754E1C11E241}" srcOrd="1" destOrd="0" presId="urn:microsoft.com/office/officeart/2005/8/layout/lProcess2"/>
    <dgm:cxn modelId="{AA5D2532-E757-45D1-9801-17D5272FB573}" type="presOf" srcId="{B4994C75-0065-40AE-A834-40BDD5110D81}" destId="{A314469D-BDA3-41B5-98FD-583392C1E3B6}" srcOrd="0" destOrd="0" presId="urn:microsoft.com/office/officeart/2005/8/layout/lProcess2"/>
    <dgm:cxn modelId="{139D8D64-0192-46DB-9E52-8385DDB454FE}" type="presOf" srcId="{85956069-E3CA-44CF-AC66-0339D3CD9B79}" destId="{F5DFB579-DB05-4285-8DA0-A5FEEFD89BC4}" srcOrd="0" destOrd="0" presId="urn:microsoft.com/office/officeart/2005/8/layout/lProcess2"/>
    <dgm:cxn modelId="{3F7A8646-1BBF-4874-ACE7-6723AB21EBB0}" srcId="{600D6C4D-7256-42C1-BB69-9AF3F778E521}" destId="{A4B0D7E6-A03B-49E7-9771-222644158BDE}" srcOrd="0" destOrd="0" parTransId="{2D222876-0FA5-4DFC-AE84-02BF364681EF}" sibTransId="{522A2974-A4E3-4220-89EF-9FF36AF9DE83}"/>
    <dgm:cxn modelId="{51432F69-9746-4F02-B128-3D9655BF3407}" type="presOf" srcId="{DA47277E-D4C2-4280-A69A-F47A5EEFF0A7}" destId="{2EAE3B9D-8FA8-4FBD-ACA9-34CE01E292FC}" srcOrd="0" destOrd="0" presId="urn:microsoft.com/office/officeart/2005/8/layout/lProcess2"/>
    <dgm:cxn modelId="{66BC7D49-FADA-4392-97FB-0940C2E7F519}" srcId="{B4994C75-0065-40AE-A834-40BDD5110D81}" destId="{85956069-E3CA-44CF-AC66-0339D3CD9B79}" srcOrd="0" destOrd="0" parTransId="{8DF01C2D-9DBE-461F-8C6F-D18DB586B7D9}" sibTransId="{8EDA8251-8825-4ACB-94B3-5852BECF0A76}"/>
    <dgm:cxn modelId="{3E522B70-DB19-46F4-933D-C1A31AA968DE}" srcId="{85956069-E3CA-44CF-AC66-0339D3CD9B79}" destId="{DA47277E-D4C2-4280-A69A-F47A5EEFF0A7}" srcOrd="0" destOrd="0" parTransId="{1071B83E-CC72-4786-82D6-DDCBF5233B21}" sibTransId="{0265BD6C-2F4F-438F-90EB-FC7ADD8DDABC}"/>
    <dgm:cxn modelId="{8EFE938C-A6DF-4B82-81D5-4BBF9D2CE538}" type="presOf" srcId="{600D6C4D-7256-42C1-BB69-9AF3F778E521}" destId="{5A4B49F4-D159-431E-8099-7AAB1BC61AE5}" srcOrd="0" destOrd="0" presId="urn:microsoft.com/office/officeart/2005/8/layout/lProcess2"/>
    <dgm:cxn modelId="{4BCF838D-2605-47BF-B9B2-C53681004565}" type="presOf" srcId="{600D6C4D-7256-42C1-BB69-9AF3F778E521}" destId="{1B2E35A3-B0AE-4F1F-8C05-F4B47E6F7704}" srcOrd="1" destOrd="0" presId="urn:microsoft.com/office/officeart/2005/8/layout/lProcess2"/>
    <dgm:cxn modelId="{E58386C6-05CA-4ED4-8ECE-F05A2EF63592}" type="presOf" srcId="{63AAD5B7-8F79-41BF-93FA-A9EB44AB0AE4}" destId="{48C6F78F-3064-4C21-9EAD-9DA688BF72F4}" srcOrd="0" destOrd="0" presId="urn:microsoft.com/office/officeart/2005/8/layout/lProcess2"/>
    <dgm:cxn modelId="{034626D5-85FC-4B79-B4F0-F8310031AA75}" type="presOf" srcId="{0F6B6268-FB7C-4E4E-A72E-7C89698C4682}" destId="{3C2AF368-4E59-447A-8BC9-E1F2E0581CFC}" srcOrd="0" destOrd="0" presId="urn:microsoft.com/office/officeart/2005/8/layout/lProcess2"/>
    <dgm:cxn modelId="{8FAC33E2-08B1-4CCC-9CE8-12A6E44EE354}" srcId="{B4994C75-0065-40AE-A834-40BDD5110D81}" destId="{600D6C4D-7256-42C1-BB69-9AF3F778E521}" srcOrd="1" destOrd="0" parTransId="{0DC0BA4F-4899-4D24-8CF7-52AF7E27F218}" sibTransId="{B3681A5A-127F-4F53-A011-97DCF84E9601}"/>
    <dgm:cxn modelId="{E1D35438-F048-4BF3-A3AA-46105AB211DC}" type="presParOf" srcId="{A314469D-BDA3-41B5-98FD-583392C1E3B6}" destId="{71B13580-0147-45C1-BFBD-DCE3A4CE3DD5}" srcOrd="0" destOrd="0" presId="urn:microsoft.com/office/officeart/2005/8/layout/lProcess2"/>
    <dgm:cxn modelId="{91BC6243-7A6B-4EFE-BECA-6E26D99A40C8}" type="presParOf" srcId="{71B13580-0147-45C1-BFBD-DCE3A4CE3DD5}" destId="{F5DFB579-DB05-4285-8DA0-A5FEEFD89BC4}" srcOrd="0" destOrd="0" presId="urn:microsoft.com/office/officeart/2005/8/layout/lProcess2"/>
    <dgm:cxn modelId="{126D1715-FB36-40DD-8C0A-393ABBECDFCE}" type="presParOf" srcId="{71B13580-0147-45C1-BFBD-DCE3A4CE3DD5}" destId="{DB1ADDBF-AE69-42C6-A1D7-754E1C11E241}" srcOrd="1" destOrd="0" presId="urn:microsoft.com/office/officeart/2005/8/layout/lProcess2"/>
    <dgm:cxn modelId="{1B52859C-FABE-437B-ACAD-025D2BC77324}" type="presParOf" srcId="{71B13580-0147-45C1-BFBD-DCE3A4CE3DD5}" destId="{8F91619A-B07A-454F-B784-AF8D5C343609}" srcOrd="2" destOrd="0" presId="urn:microsoft.com/office/officeart/2005/8/layout/lProcess2"/>
    <dgm:cxn modelId="{27CCB2DA-1173-48E2-A985-E3EA6FA1875F}" type="presParOf" srcId="{8F91619A-B07A-454F-B784-AF8D5C343609}" destId="{E0E03356-57B0-4C26-8A83-33F91628190F}" srcOrd="0" destOrd="0" presId="urn:microsoft.com/office/officeart/2005/8/layout/lProcess2"/>
    <dgm:cxn modelId="{0881641F-096F-491C-8DC5-963D05EB23EE}" type="presParOf" srcId="{E0E03356-57B0-4C26-8A83-33F91628190F}" destId="{2EAE3B9D-8FA8-4FBD-ACA9-34CE01E292FC}" srcOrd="0" destOrd="0" presId="urn:microsoft.com/office/officeart/2005/8/layout/lProcess2"/>
    <dgm:cxn modelId="{772B5A07-1E4A-4917-BAD3-D35725A22536}" type="presParOf" srcId="{E0E03356-57B0-4C26-8A83-33F91628190F}" destId="{624C889E-7915-4FF1-AD57-F5A567A3DB67}" srcOrd="1" destOrd="0" presId="urn:microsoft.com/office/officeart/2005/8/layout/lProcess2"/>
    <dgm:cxn modelId="{331AF819-7200-440C-A201-61619B139464}" type="presParOf" srcId="{E0E03356-57B0-4C26-8A83-33F91628190F}" destId="{48C6F78F-3064-4C21-9EAD-9DA688BF72F4}" srcOrd="2" destOrd="0" presId="urn:microsoft.com/office/officeart/2005/8/layout/lProcess2"/>
    <dgm:cxn modelId="{66BB6A15-5130-4365-9278-21158AF4199E}" type="presParOf" srcId="{A314469D-BDA3-41B5-98FD-583392C1E3B6}" destId="{A379A832-D6D5-475D-A7E1-4128C6FD0409}" srcOrd="1" destOrd="0" presId="urn:microsoft.com/office/officeart/2005/8/layout/lProcess2"/>
    <dgm:cxn modelId="{1D8BB361-4CD5-49BB-A8E6-49100F892A05}" type="presParOf" srcId="{A314469D-BDA3-41B5-98FD-583392C1E3B6}" destId="{55E33DD1-8A07-4FC2-8419-3479C3EBF304}" srcOrd="2" destOrd="0" presId="urn:microsoft.com/office/officeart/2005/8/layout/lProcess2"/>
    <dgm:cxn modelId="{41DC0A89-B502-488C-B9E2-5965D54928FD}" type="presParOf" srcId="{55E33DD1-8A07-4FC2-8419-3479C3EBF304}" destId="{5A4B49F4-D159-431E-8099-7AAB1BC61AE5}" srcOrd="0" destOrd="0" presId="urn:microsoft.com/office/officeart/2005/8/layout/lProcess2"/>
    <dgm:cxn modelId="{345872F3-A495-40F0-A426-DE62CA4D09F1}" type="presParOf" srcId="{55E33DD1-8A07-4FC2-8419-3479C3EBF304}" destId="{1B2E35A3-B0AE-4F1F-8C05-F4B47E6F7704}" srcOrd="1" destOrd="0" presId="urn:microsoft.com/office/officeart/2005/8/layout/lProcess2"/>
    <dgm:cxn modelId="{953F2930-E3A4-4134-993F-64967931A99B}" type="presParOf" srcId="{55E33DD1-8A07-4FC2-8419-3479C3EBF304}" destId="{F24EF309-1BF1-44C3-8791-BABCDF466ABA}" srcOrd="2" destOrd="0" presId="urn:microsoft.com/office/officeart/2005/8/layout/lProcess2"/>
    <dgm:cxn modelId="{8A91DA4A-9DC6-404A-99A0-F247C4B769C6}" type="presParOf" srcId="{F24EF309-1BF1-44C3-8791-BABCDF466ABA}" destId="{609FB91C-18D4-480B-9418-B7FA7F0EF743}" srcOrd="0" destOrd="0" presId="urn:microsoft.com/office/officeart/2005/8/layout/lProcess2"/>
    <dgm:cxn modelId="{CDA9F537-8317-4721-8B0A-1CB629F4CC34}" type="presParOf" srcId="{609FB91C-18D4-480B-9418-B7FA7F0EF743}" destId="{DE9F1C9D-E208-4D5B-B656-32D26E084F12}" srcOrd="0" destOrd="0" presId="urn:microsoft.com/office/officeart/2005/8/layout/lProcess2"/>
    <dgm:cxn modelId="{1C6A66D4-FBD6-484E-A1D5-DC59A1835286}" type="presParOf" srcId="{609FB91C-18D4-480B-9418-B7FA7F0EF743}" destId="{F6AE28F6-70D4-4584-A45B-127E6CB3C19C}" srcOrd="1" destOrd="0" presId="urn:microsoft.com/office/officeart/2005/8/layout/lProcess2"/>
    <dgm:cxn modelId="{11078D10-D4A9-4398-84D7-D8F2F27261D9}" type="presParOf" srcId="{609FB91C-18D4-480B-9418-B7FA7F0EF743}" destId="{3C2AF368-4E59-447A-8BC9-E1F2E0581CF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62C79-DFE4-4FCD-AF1C-C9F22A7664EF}">
      <dsp:nvSpPr>
        <dsp:cNvPr id="0" name=""/>
        <dsp:cNvSpPr/>
      </dsp:nvSpPr>
      <dsp:spPr>
        <a:xfrm>
          <a:off x="128" y="0"/>
          <a:ext cx="1709811" cy="321151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>
              <a:solidFill>
                <a:schemeClr val="tx1"/>
              </a:solidFill>
            </a:rPr>
            <a:t>Improved Education</a:t>
          </a:r>
          <a:endParaRPr lang="en-ID" sz="1800" kern="1200" dirty="0">
            <a:solidFill>
              <a:schemeClr val="tx1"/>
            </a:solidFill>
          </a:endParaRPr>
        </a:p>
      </dsp:txBody>
      <dsp:txXfrm>
        <a:off x="128" y="1284605"/>
        <a:ext cx="1709811" cy="1284605"/>
      </dsp:txXfrm>
    </dsp:sp>
    <dsp:sp modelId="{2BE5B157-1424-456D-B3D9-9FA641FC397B}">
      <dsp:nvSpPr>
        <dsp:cNvPr id="0" name=""/>
        <dsp:cNvSpPr/>
      </dsp:nvSpPr>
      <dsp:spPr>
        <a:xfrm>
          <a:off x="320317" y="192690"/>
          <a:ext cx="1069433" cy="106943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88406-5C40-43F0-9C72-181C9ED53AE4}">
      <dsp:nvSpPr>
        <dsp:cNvPr id="0" name=""/>
        <dsp:cNvSpPr/>
      </dsp:nvSpPr>
      <dsp:spPr>
        <a:xfrm>
          <a:off x="1761234" y="0"/>
          <a:ext cx="1709811" cy="3211513"/>
        </a:xfrm>
        <a:prstGeom prst="roundRect">
          <a:avLst>
            <a:gd name="adj" fmla="val 10000"/>
          </a:avLst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>
              <a:solidFill>
                <a:schemeClr val="tx1"/>
              </a:solidFill>
            </a:rPr>
            <a:t>Health and Healthcare Access</a:t>
          </a:r>
          <a:endParaRPr lang="en-ID" sz="1800" kern="1200" dirty="0">
            <a:solidFill>
              <a:schemeClr val="tx1"/>
            </a:solidFill>
          </a:endParaRPr>
        </a:p>
      </dsp:txBody>
      <dsp:txXfrm>
        <a:off x="1761234" y="1284605"/>
        <a:ext cx="1709811" cy="1284605"/>
      </dsp:txXfrm>
    </dsp:sp>
    <dsp:sp modelId="{363F338B-58FD-4E54-BD17-2FE30E0B7D19}">
      <dsp:nvSpPr>
        <dsp:cNvPr id="0" name=""/>
        <dsp:cNvSpPr/>
      </dsp:nvSpPr>
      <dsp:spPr>
        <a:xfrm>
          <a:off x="2081423" y="192690"/>
          <a:ext cx="1069433" cy="106943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8780C0-D475-45D6-8648-5C8255C04061}">
      <dsp:nvSpPr>
        <dsp:cNvPr id="0" name=""/>
        <dsp:cNvSpPr/>
      </dsp:nvSpPr>
      <dsp:spPr>
        <a:xfrm>
          <a:off x="3522340" y="0"/>
          <a:ext cx="1709811" cy="3211513"/>
        </a:xfrm>
        <a:prstGeom prst="roundRect">
          <a:avLst>
            <a:gd name="adj" fmla="val 10000"/>
          </a:avLst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>
              <a:solidFill>
                <a:schemeClr val="tx1"/>
              </a:solidFill>
            </a:rPr>
            <a:t>Economic Growth and Employment</a:t>
          </a:r>
          <a:endParaRPr lang="en-ID" sz="1800" kern="1200" dirty="0">
            <a:solidFill>
              <a:schemeClr val="tx1"/>
            </a:solidFill>
          </a:endParaRPr>
        </a:p>
      </dsp:txBody>
      <dsp:txXfrm>
        <a:off x="3522340" y="1284605"/>
        <a:ext cx="1709811" cy="1284605"/>
      </dsp:txXfrm>
    </dsp:sp>
    <dsp:sp modelId="{C1D8DD50-118F-49A7-AB81-7C0C70D88EAB}">
      <dsp:nvSpPr>
        <dsp:cNvPr id="0" name=""/>
        <dsp:cNvSpPr/>
      </dsp:nvSpPr>
      <dsp:spPr>
        <a:xfrm>
          <a:off x="3818221" y="204016"/>
          <a:ext cx="1069433" cy="106943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FA8637-8818-4E28-878E-0BDD11A7D5C3}">
      <dsp:nvSpPr>
        <dsp:cNvPr id="0" name=""/>
        <dsp:cNvSpPr/>
      </dsp:nvSpPr>
      <dsp:spPr>
        <a:xfrm>
          <a:off x="5283447" y="0"/>
          <a:ext cx="1709811" cy="3211513"/>
        </a:xfrm>
        <a:prstGeom prst="roundRect">
          <a:avLst>
            <a:gd name="adj" fmla="val 10000"/>
          </a:avLst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>
              <a:solidFill>
                <a:schemeClr val="tx1"/>
              </a:solidFill>
            </a:rPr>
            <a:t>Social Safety Nets and Welfare</a:t>
          </a:r>
          <a:endParaRPr lang="en-ID" sz="1800" kern="1200" dirty="0">
            <a:solidFill>
              <a:schemeClr val="tx1"/>
            </a:solidFill>
          </a:endParaRPr>
        </a:p>
      </dsp:txBody>
      <dsp:txXfrm>
        <a:off x="5283447" y="1284605"/>
        <a:ext cx="1709811" cy="1284605"/>
      </dsp:txXfrm>
    </dsp:sp>
    <dsp:sp modelId="{154798D6-9655-491B-A165-F6A0EB1E44E1}">
      <dsp:nvSpPr>
        <dsp:cNvPr id="0" name=""/>
        <dsp:cNvSpPr/>
      </dsp:nvSpPr>
      <dsp:spPr>
        <a:xfrm>
          <a:off x="5603636" y="192690"/>
          <a:ext cx="1069433" cy="106943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8DDEBC-E8EC-4B85-990E-FC1C499D419B}">
      <dsp:nvSpPr>
        <dsp:cNvPr id="0" name=""/>
        <dsp:cNvSpPr/>
      </dsp:nvSpPr>
      <dsp:spPr>
        <a:xfrm>
          <a:off x="7044553" y="0"/>
          <a:ext cx="1709811" cy="3211513"/>
        </a:xfrm>
        <a:prstGeom prst="roundRect">
          <a:avLst>
            <a:gd name="adj" fmla="val 10000"/>
          </a:avLst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>
              <a:solidFill>
                <a:schemeClr val="tx1"/>
              </a:solidFill>
            </a:rPr>
            <a:t>Inclusive Growth and Income Distribution</a:t>
          </a:r>
          <a:endParaRPr lang="en-ID" sz="1800" kern="1200" dirty="0">
            <a:solidFill>
              <a:schemeClr val="tx1"/>
            </a:solidFill>
          </a:endParaRPr>
        </a:p>
      </dsp:txBody>
      <dsp:txXfrm>
        <a:off x="7044553" y="1284605"/>
        <a:ext cx="1709811" cy="1284605"/>
      </dsp:txXfrm>
    </dsp:sp>
    <dsp:sp modelId="{95850DC4-9EFA-4AB0-8EDE-05BAC747726E}">
      <dsp:nvSpPr>
        <dsp:cNvPr id="0" name=""/>
        <dsp:cNvSpPr/>
      </dsp:nvSpPr>
      <dsp:spPr>
        <a:xfrm>
          <a:off x="7364742" y="192690"/>
          <a:ext cx="1069433" cy="106943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787C8-C83C-49F4-B2B3-250B1DAD7D6D}">
      <dsp:nvSpPr>
        <dsp:cNvPr id="0" name=""/>
        <dsp:cNvSpPr/>
      </dsp:nvSpPr>
      <dsp:spPr>
        <a:xfrm>
          <a:off x="8805659" y="0"/>
          <a:ext cx="1709811" cy="3211513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>
              <a:solidFill>
                <a:schemeClr val="bg1"/>
              </a:solidFill>
            </a:rPr>
            <a:t>Climate Change Mitigation and Resilience</a:t>
          </a:r>
          <a:endParaRPr lang="en-ID" sz="1800" kern="1200" dirty="0">
            <a:solidFill>
              <a:schemeClr val="bg1"/>
            </a:solidFill>
          </a:endParaRPr>
        </a:p>
      </dsp:txBody>
      <dsp:txXfrm>
        <a:off x="8805659" y="1284605"/>
        <a:ext cx="1709811" cy="1284605"/>
      </dsp:txXfrm>
    </dsp:sp>
    <dsp:sp modelId="{E9665925-51E6-4F9D-B550-294399DFC443}">
      <dsp:nvSpPr>
        <dsp:cNvPr id="0" name=""/>
        <dsp:cNvSpPr/>
      </dsp:nvSpPr>
      <dsp:spPr>
        <a:xfrm>
          <a:off x="9125848" y="192690"/>
          <a:ext cx="1069433" cy="1069433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60181-4E17-4BFA-95C0-86F88309940E}">
      <dsp:nvSpPr>
        <dsp:cNvPr id="0" name=""/>
        <dsp:cNvSpPr/>
      </dsp:nvSpPr>
      <dsp:spPr>
        <a:xfrm>
          <a:off x="420623" y="2569210"/>
          <a:ext cx="9674352" cy="481726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CCCAD-6D0D-4AA8-99F6-571CD3B7D743}">
      <dsp:nvSpPr>
        <dsp:cNvPr id="0" name=""/>
        <dsp:cNvSpPr/>
      </dsp:nvSpPr>
      <dsp:spPr>
        <a:xfrm>
          <a:off x="0" y="0"/>
          <a:ext cx="11702118" cy="16617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solidFill>
                <a:schemeClr val="tx1"/>
              </a:solidFill>
            </a:rPr>
            <a:t>Ketersediaan</a:t>
          </a:r>
          <a:r>
            <a:rPr lang="en-ID" sz="2000" b="1" kern="1200" dirty="0">
              <a:solidFill>
                <a:schemeClr val="tx1"/>
              </a:solidFill>
            </a:rPr>
            <a:t> </a:t>
          </a:r>
          <a:r>
            <a:rPr lang="en-ID" sz="2000" b="1" kern="1200" dirty="0" err="1">
              <a:solidFill>
                <a:schemeClr val="tx1"/>
              </a:solidFill>
            </a:rPr>
            <a:t>Lahan</a:t>
          </a:r>
          <a:r>
            <a:rPr lang="en-ID" sz="2000" b="1" kern="1200" dirty="0">
              <a:solidFill>
                <a:schemeClr val="tx1"/>
              </a:solidFill>
            </a:rPr>
            <a:t> </a:t>
          </a:r>
          <a:r>
            <a:rPr lang="en-ID" sz="2000" b="1" kern="1200" dirty="0" err="1">
              <a:solidFill>
                <a:schemeClr val="tx1"/>
              </a:solidFill>
            </a:rPr>
            <a:t>Subur</a:t>
          </a:r>
          <a:r>
            <a:rPr lang="en-ID" sz="2000" b="1" kern="1200" dirty="0">
              <a:solidFill>
                <a:schemeClr val="tx1"/>
              </a:solidFill>
            </a:rPr>
            <a:t> </a:t>
          </a:r>
          <a:r>
            <a:rPr lang="en-ID" sz="2000" kern="1200" dirty="0">
              <a:solidFill>
                <a:schemeClr val="tx1"/>
              </a:solidFill>
            </a:rPr>
            <a:t>Kota Palembang, </a:t>
          </a:r>
          <a:r>
            <a:rPr lang="en-ID" sz="2000" kern="1200" dirty="0" err="1">
              <a:solidFill>
                <a:schemeClr val="tx1"/>
              </a:solidFill>
            </a:rPr>
            <a:t>khususnya</a:t>
          </a:r>
          <a:r>
            <a:rPr lang="en-ID" sz="2000" kern="1200" dirty="0">
              <a:solidFill>
                <a:schemeClr val="tx1"/>
              </a:solidFill>
            </a:rPr>
            <a:t> di </a:t>
          </a:r>
          <a:r>
            <a:rPr lang="en-ID" sz="2000" kern="1200" dirty="0" err="1">
              <a:solidFill>
                <a:schemeClr val="tx1"/>
              </a:solidFill>
            </a:rPr>
            <a:t>daerah</a:t>
          </a:r>
          <a:r>
            <a:rPr lang="en-ID" sz="2000" kern="1200" dirty="0">
              <a:solidFill>
                <a:schemeClr val="tx1"/>
              </a:solidFill>
            </a:rPr>
            <a:t> yang </a:t>
          </a:r>
          <a:r>
            <a:rPr lang="en-ID" sz="2000" kern="1200" dirty="0" err="1">
              <a:solidFill>
                <a:schemeClr val="tx1"/>
              </a:solidFill>
            </a:rPr>
            <a:t>berbatasan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dengan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kabupaten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sekitarnya</a:t>
          </a:r>
          <a:r>
            <a:rPr lang="en-ID" sz="2000" kern="1200" dirty="0">
              <a:solidFill>
                <a:schemeClr val="tx1"/>
              </a:solidFill>
            </a:rPr>
            <a:t>, </a:t>
          </a:r>
          <a:r>
            <a:rPr lang="en-ID" sz="2000" kern="1200" dirty="0" err="1">
              <a:solidFill>
                <a:schemeClr val="tx1"/>
              </a:solidFill>
            </a:rPr>
            <a:t>memiliki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tanah</a:t>
          </a:r>
          <a:r>
            <a:rPr lang="en-ID" sz="2000" kern="1200" dirty="0">
              <a:solidFill>
                <a:schemeClr val="tx1"/>
              </a:solidFill>
            </a:rPr>
            <a:t> yang </a:t>
          </a:r>
          <a:r>
            <a:rPr lang="en-ID" sz="2000" kern="1200" dirty="0" err="1">
              <a:solidFill>
                <a:schemeClr val="tx1"/>
              </a:solidFill>
            </a:rPr>
            <a:t>subur</a:t>
          </a:r>
          <a:r>
            <a:rPr lang="en-ID" sz="2000" kern="1200" dirty="0">
              <a:solidFill>
                <a:schemeClr val="tx1"/>
              </a:solidFill>
            </a:rPr>
            <a:t> dan </a:t>
          </a:r>
          <a:r>
            <a:rPr lang="en-ID" sz="2000" kern="1200" dirty="0" err="1">
              <a:solidFill>
                <a:schemeClr val="tx1"/>
              </a:solidFill>
            </a:rPr>
            <a:t>cocok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untuk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berbagai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jenis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pertanian</a:t>
          </a:r>
          <a:r>
            <a:rPr lang="en-ID" sz="2000" kern="1200" dirty="0">
              <a:solidFill>
                <a:schemeClr val="tx1"/>
              </a:solidFill>
            </a:rPr>
            <a:t>. </a:t>
          </a:r>
          <a:r>
            <a:rPr lang="en-ID" sz="2000" kern="1200" dirty="0" err="1">
              <a:solidFill>
                <a:schemeClr val="tx1"/>
              </a:solidFill>
            </a:rPr>
            <a:t>Dengan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pola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tanah</a:t>
          </a:r>
          <a:r>
            <a:rPr lang="en-ID" sz="2000" kern="1200" dirty="0">
              <a:solidFill>
                <a:schemeClr val="tx1"/>
              </a:solidFill>
            </a:rPr>
            <a:t> yang </a:t>
          </a:r>
          <a:r>
            <a:rPr lang="en-ID" sz="2000" kern="1200" dirty="0" err="1">
              <a:solidFill>
                <a:schemeClr val="tx1"/>
              </a:solidFill>
            </a:rPr>
            <a:t>mendukung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pertanian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padi</a:t>
          </a:r>
          <a:r>
            <a:rPr lang="en-ID" sz="2000" kern="1200" dirty="0">
              <a:solidFill>
                <a:schemeClr val="tx1"/>
              </a:solidFill>
            </a:rPr>
            <a:t>, </a:t>
          </a:r>
          <a:r>
            <a:rPr lang="en-ID" sz="2000" kern="1200" dirty="0" err="1">
              <a:solidFill>
                <a:schemeClr val="tx1"/>
              </a:solidFill>
            </a:rPr>
            <a:t>sayuran</a:t>
          </a:r>
          <a:r>
            <a:rPr lang="en-ID" sz="2000" kern="1200" dirty="0">
              <a:solidFill>
                <a:schemeClr val="tx1"/>
              </a:solidFill>
            </a:rPr>
            <a:t>, </a:t>
          </a:r>
          <a:r>
            <a:rPr lang="en-ID" sz="2000" kern="1200" dirty="0" err="1">
              <a:solidFill>
                <a:schemeClr val="tx1"/>
              </a:solidFill>
            </a:rPr>
            <a:t>buah</a:t>
          </a:r>
          <a:r>
            <a:rPr lang="en-ID" sz="2000" kern="1200" dirty="0">
              <a:solidFill>
                <a:schemeClr val="tx1"/>
              </a:solidFill>
            </a:rPr>
            <a:t>, dan </a:t>
          </a:r>
          <a:r>
            <a:rPr lang="en-ID" sz="2000" kern="1200" dirty="0" err="1">
              <a:solidFill>
                <a:schemeClr val="tx1"/>
              </a:solidFill>
            </a:rPr>
            <a:t>tanaman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hortikultura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lainnya</a:t>
          </a:r>
          <a:r>
            <a:rPr lang="en-ID" sz="2000" kern="1200" dirty="0">
              <a:solidFill>
                <a:schemeClr val="tx1"/>
              </a:solidFill>
            </a:rPr>
            <a:t>, Palembang </a:t>
          </a:r>
          <a:r>
            <a:rPr lang="en-ID" sz="2000" kern="1200" dirty="0" err="1">
              <a:solidFill>
                <a:schemeClr val="tx1"/>
              </a:solidFill>
            </a:rPr>
            <a:t>memiliki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potensi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untuk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mengembangkan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sektor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pertanian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secara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signifikan</a:t>
          </a:r>
          <a:r>
            <a:rPr lang="en-ID" sz="2000" kern="1200" dirty="0">
              <a:solidFill>
                <a:schemeClr val="tx1"/>
              </a:solidFill>
            </a:rPr>
            <a:t>.</a:t>
          </a:r>
        </a:p>
      </dsp:txBody>
      <dsp:txXfrm>
        <a:off x="2506600" y="0"/>
        <a:ext cx="9195517" cy="1661768"/>
      </dsp:txXfrm>
    </dsp:sp>
    <dsp:sp modelId="{91ACAB0B-5901-4ED6-A91F-D4BC82431CC8}">
      <dsp:nvSpPr>
        <dsp:cNvPr id="0" name=""/>
        <dsp:cNvSpPr/>
      </dsp:nvSpPr>
      <dsp:spPr>
        <a:xfrm>
          <a:off x="140713" y="76368"/>
          <a:ext cx="2340423" cy="15144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9000" b="-4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E53955-51BF-4985-BE87-10EFADA17994}">
      <dsp:nvSpPr>
        <dsp:cNvPr id="0" name=""/>
        <dsp:cNvSpPr/>
      </dsp:nvSpPr>
      <dsp:spPr>
        <a:xfrm>
          <a:off x="0" y="1827944"/>
          <a:ext cx="11702118" cy="1661768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solidFill>
                <a:schemeClr val="tx1"/>
              </a:solidFill>
            </a:rPr>
            <a:t>Potensi</a:t>
          </a:r>
          <a:r>
            <a:rPr lang="en-ID" sz="2000" b="1" kern="1200" dirty="0">
              <a:solidFill>
                <a:schemeClr val="tx1"/>
              </a:solidFill>
            </a:rPr>
            <a:t> </a:t>
          </a:r>
          <a:r>
            <a:rPr lang="en-ID" sz="2000" b="1" kern="1200" dirty="0" err="1">
              <a:solidFill>
                <a:schemeClr val="tx1"/>
              </a:solidFill>
            </a:rPr>
            <a:t>Pertanian</a:t>
          </a:r>
          <a:r>
            <a:rPr lang="en-ID" sz="2000" b="1" kern="1200" dirty="0">
              <a:solidFill>
                <a:schemeClr val="tx1"/>
              </a:solidFill>
            </a:rPr>
            <a:t> Padi yang Tinggi </a:t>
          </a:r>
          <a:r>
            <a:rPr lang="en-ID" sz="2000" kern="1200" dirty="0">
              <a:solidFill>
                <a:schemeClr val="tx1"/>
              </a:solidFill>
            </a:rPr>
            <a:t>Palembang </a:t>
          </a:r>
          <a:r>
            <a:rPr lang="en-ID" sz="2000" kern="1200" dirty="0" err="1">
              <a:solidFill>
                <a:schemeClr val="tx1"/>
              </a:solidFill>
            </a:rPr>
            <a:t>memiliki</a:t>
          </a:r>
          <a:r>
            <a:rPr lang="en-ID" sz="2000" kern="1200" dirty="0">
              <a:solidFill>
                <a:schemeClr val="tx1"/>
              </a:solidFill>
            </a:rPr>
            <a:t> areal </a:t>
          </a:r>
          <a:r>
            <a:rPr lang="en-ID" sz="2000" kern="1200" dirty="0" err="1">
              <a:solidFill>
                <a:schemeClr val="tx1"/>
              </a:solidFill>
            </a:rPr>
            <a:t>persawahan</a:t>
          </a:r>
          <a:r>
            <a:rPr lang="en-ID" sz="2000" kern="1200" dirty="0">
              <a:solidFill>
                <a:schemeClr val="tx1"/>
              </a:solidFill>
            </a:rPr>
            <a:t> yang </a:t>
          </a:r>
          <a:r>
            <a:rPr lang="en-ID" sz="2000" kern="1200" dirty="0" err="1">
              <a:solidFill>
                <a:schemeClr val="tx1"/>
              </a:solidFill>
            </a:rPr>
            <a:t>luas</a:t>
          </a:r>
          <a:r>
            <a:rPr lang="en-ID" sz="2000" kern="1200" dirty="0">
              <a:solidFill>
                <a:schemeClr val="tx1"/>
              </a:solidFill>
            </a:rPr>
            <a:t>, </a:t>
          </a:r>
          <a:r>
            <a:rPr lang="en-ID" sz="2000" kern="1200" dirty="0" err="1">
              <a:solidFill>
                <a:schemeClr val="tx1"/>
              </a:solidFill>
            </a:rPr>
            <a:t>dengan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kecenderungan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untuk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meningkatkan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hasil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padi</a:t>
          </a:r>
          <a:r>
            <a:rPr lang="en-ID" sz="2000" kern="1200" dirty="0">
              <a:solidFill>
                <a:schemeClr val="tx1"/>
              </a:solidFill>
            </a:rPr>
            <a:t>. Sektor </a:t>
          </a:r>
          <a:r>
            <a:rPr lang="en-ID" sz="2000" kern="1200" dirty="0" err="1">
              <a:solidFill>
                <a:schemeClr val="tx1"/>
              </a:solidFill>
            </a:rPr>
            <a:t>padi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dapat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dioptimalkan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melalui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teknologi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pertanian</a:t>
          </a:r>
          <a:r>
            <a:rPr lang="en-ID" sz="2000" kern="1200" dirty="0">
              <a:solidFill>
                <a:schemeClr val="tx1"/>
              </a:solidFill>
            </a:rPr>
            <a:t> dan </a:t>
          </a:r>
          <a:r>
            <a:rPr lang="en-ID" sz="2000" kern="1200" dirty="0" err="1">
              <a:solidFill>
                <a:schemeClr val="tx1"/>
              </a:solidFill>
            </a:rPr>
            <a:t>irigasi</a:t>
          </a:r>
          <a:r>
            <a:rPr lang="en-ID" sz="2000" kern="1200" dirty="0">
              <a:solidFill>
                <a:schemeClr val="tx1"/>
              </a:solidFill>
            </a:rPr>
            <a:t> yang </a:t>
          </a:r>
          <a:r>
            <a:rPr lang="en-ID" sz="2000" kern="1200" dirty="0" err="1">
              <a:solidFill>
                <a:schemeClr val="tx1"/>
              </a:solidFill>
            </a:rPr>
            <a:t>baik</a:t>
          </a:r>
          <a:r>
            <a:rPr lang="en-ID" sz="2000" kern="1200" dirty="0">
              <a:solidFill>
                <a:schemeClr val="tx1"/>
              </a:solidFill>
            </a:rPr>
            <a:t>, </a:t>
          </a:r>
          <a:r>
            <a:rPr lang="en-ID" sz="2000" kern="1200" dirty="0" err="1">
              <a:solidFill>
                <a:schemeClr val="tx1"/>
              </a:solidFill>
            </a:rPr>
            <a:t>serta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pengelolaan</a:t>
          </a:r>
          <a:r>
            <a:rPr lang="en-ID" sz="2000" kern="1200" dirty="0">
              <a:solidFill>
                <a:schemeClr val="tx1"/>
              </a:solidFill>
            </a:rPr>
            <a:t> yang </a:t>
          </a:r>
          <a:r>
            <a:rPr lang="en-ID" sz="2000" kern="1200" dirty="0" err="1">
              <a:solidFill>
                <a:schemeClr val="tx1"/>
              </a:solidFill>
            </a:rPr>
            <a:t>lebih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efisien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dalam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hal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penggunaan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pupuk</a:t>
          </a:r>
          <a:r>
            <a:rPr lang="en-ID" sz="2000" kern="1200" dirty="0">
              <a:solidFill>
                <a:schemeClr val="tx1"/>
              </a:solidFill>
            </a:rPr>
            <a:t> dan </a:t>
          </a:r>
          <a:r>
            <a:rPr lang="en-ID" sz="2000" kern="1200" dirty="0" err="1">
              <a:solidFill>
                <a:schemeClr val="tx1"/>
              </a:solidFill>
            </a:rPr>
            <a:t>pestisida</a:t>
          </a:r>
          <a:r>
            <a:rPr lang="en-ID" sz="2000" kern="1200" dirty="0">
              <a:solidFill>
                <a:schemeClr val="tx1"/>
              </a:solidFill>
            </a:rPr>
            <a:t>.</a:t>
          </a:r>
        </a:p>
      </dsp:txBody>
      <dsp:txXfrm>
        <a:off x="2506600" y="1827944"/>
        <a:ext cx="9195517" cy="1661768"/>
      </dsp:txXfrm>
    </dsp:sp>
    <dsp:sp modelId="{1EB4DF6A-49E8-4099-99DB-08F38755E833}">
      <dsp:nvSpPr>
        <dsp:cNvPr id="0" name=""/>
        <dsp:cNvSpPr/>
      </dsp:nvSpPr>
      <dsp:spPr>
        <a:xfrm>
          <a:off x="166176" y="1994121"/>
          <a:ext cx="2340423" cy="132941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4845C6-2B9C-4314-BCF7-30B8CF3836B9}">
      <dsp:nvSpPr>
        <dsp:cNvPr id="0" name=""/>
        <dsp:cNvSpPr/>
      </dsp:nvSpPr>
      <dsp:spPr>
        <a:xfrm>
          <a:off x="0" y="3655889"/>
          <a:ext cx="11702118" cy="1661768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solidFill>
                <a:schemeClr val="tx1"/>
              </a:solidFill>
            </a:rPr>
            <a:t>Komoditas</a:t>
          </a:r>
          <a:r>
            <a:rPr lang="en-ID" sz="2000" b="1" kern="1200" dirty="0">
              <a:solidFill>
                <a:schemeClr val="tx1"/>
              </a:solidFill>
            </a:rPr>
            <a:t> </a:t>
          </a:r>
          <a:r>
            <a:rPr lang="en-ID" sz="2000" b="1" kern="1200" dirty="0" err="1">
              <a:solidFill>
                <a:schemeClr val="tx1"/>
              </a:solidFill>
            </a:rPr>
            <a:t>Unggulan</a:t>
          </a:r>
          <a:r>
            <a:rPr lang="en-ID" sz="2000" b="1" kern="1200" dirty="0">
              <a:solidFill>
                <a:schemeClr val="tx1"/>
              </a:solidFill>
            </a:rPr>
            <a:t> </a:t>
          </a:r>
          <a:r>
            <a:rPr lang="en-ID" sz="2000" b="1" kern="1200" dirty="0" err="1">
              <a:solidFill>
                <a:schemeClr val="tx1"/>
              </a:solidFill>
            </a:rPr>
            <a:t>Hortikultura</a:t>
          </a:r>
          <a:r>
            <a:rPr lang="en-ID" sz="2000" b="1" kern="1200" dirty="0">
              <a:solidFill>
                <a:schemeClr val="tx1"/>
              </a:solidFill>
            </a:rPr>
            <a:t> </a:t>
          </a:r>
          <a:r>
            <a:rPr lang="en-ID" sz="2000" kern="1200" dirty="0">
              <a:solidFill>
                <a:schemeClr val="tx1"/>
              </a:solidFill>
            </a:rPr>
            <a:t>Kota Palembang juga </a:t>
          </a:r>
          <a:r>
            <a:rPr lang="en-ID" sz="2000" kern="1200" dirty="0" err="1">
              <a:solidFill>
                <a:schemeClr val="tx1"/>
              </a:solidFill>
            </a:rPr>
            <a:t>dikenal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dengan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produk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hortikultura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seperti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berbagai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jenis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sayuran</a:t>
          </a:r>
          <a:r>
            <a:rPr lang="en-ID" sz="2000" kern="1200" dirty="0">
              <a:solidFill>
                <a:schemeClr val="tx1"/>
              </a:solidFill>
            </a:rPr>
            <a:t> dan </a:t>
          </a:r>
          <a:r>
            <a:rPr lang="en-ID" sz="2000" kern="1200" dirty="0" err="1">
              <a:solidFill>
                <a:schemeClr val="tx1"/>
              </a:solidFill>
            </a:rPr>
            <a:t>buah</a:t>
          </a:r>
          <a:r>
            <a:rPr lang="en-ID" sz="2000" kern="1200" dirty="0">
              <a:solidFill>
                <a:schemeClr val="tx1"/>
              </a:solidFill>
            </a:rPr>
            <a:t>, yang </a:t>
          </a:r>
          <a:r>
            <a:rPr lang="en-ID" sz="2000" kern="1200" dirty="0" err="1">
              <a:solidFill>
                <a:schemeClr val="tx1"/>
              </a:solidFill>
            </a:rPr>
            <a:t>memiliki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permintaan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tinggi</a:t>
          </a:r>
          <a:r>
            <a:rPr lang="en-ID" sz="2000" kern="1200" dirty="0">
              <a:solidFill>
                <a:schemeClr val="tx1"/>
              </a:solidFill>
            </a:rPr>
            <a:t> di pasar </a:t>
          </a:r>
          <a:r>
            <a:rPr lang="en-ID" sz="2000" kern="1200" dirty="0" err="1">
              <a:solidFill>
                <a:schemeClr val="tx1"/>
              </a:solidFill>
            </a:rPr>
            <a:t>lokal</a:t>
          </a:r>
          <a:r>
            <a:rPr lang="en-ID" sz="2000" kern="1200" dirty="0">
              <a:solidFill>
                <a:schemeClr val="tx1"/>
              </a:solidFill>
            </a:rPr>
            <a:t> dan regional. </a:t>
          </a:r>
          <a:r>
            <a:rPr lang="en-ID" sz="2000" kern="1200" dirty="0" err="1">
              <a:solidFill>
                <a:schemeClr val="tx1"/>
              </a:solidFill>
            </a:rPr>
            <a:t>Pengembangan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komoditas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unggulan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ini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dapat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membantu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meningkatkan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daya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saing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daerah</a:t>
          </a:r>
          <a:r>
            <a:rPr lang="en-ID" sz="2000" kern="1200" dirty="0">
              <a:solidFill>
                <a:schemeClr val="tx1"/>
              </a:solidFill>
            </a:rPr>
            <a:t>.</a:t>
          </a:r>
        </a:p>
      </dsp:txBody>
      <dsp:txXfrm>
        <a:off x="2506600" y="3655889"/>
        <a:ext cx="9195517" cy="1661768"/>
      </dsp:txXfrm>
    </dsp:sp>
    <dsp:sp modelId="{F65A8B94-DBE0-446B-B6D7-A1B575CDA315}">
      <dsp:nvSpPr>
        <dsp:cNvPr id="0" name=""/>
        <dsp:cNvSpPr/>
      </dsp:nvSpPr>
      <dsp:spPr>
        <a:xfrm>
          <a:off x="166176" y="3822066"/>
          <a:ext cx="2340423" cy="132941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2000" b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845C6-2B9C-4314-BCF7-30B8CF3836B9}">
      <dsp:nvSpPr>
        <dsp:cNvPr id="0" name=""/>
        <dsp:cNvSpPr/>
      </dsp:nvSpPr>
      <dsp:spPr>
        <a:xfrm>
          <a:off x="0" y="0"/>
          <a:ext cx="11498623" cy="16769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solidFill>
                <a:schemeClr val="tx1"/>
              </a:solidFill>
            </a:rPr>
            <a:t>Teknologi</a:t>
          </a:r>
          <a:r>
            <a:rPr lang="en-ID" sz="2000" b="1" kern="1200" dirty="0">
              <a:solidFill>
                <a:schemeClr val="tx1"/>
              </a:solidFill>
            </a:rPr>
            <a:t> </a:t>
          </a:r>
          <a:r>
            <a:rPr lang="en-ID" sz="2000" b="1" kern="1200" dirty="0" err="1">
              <a:solidFill>
                <a:schemeClr val="tx1"/>
              </a:solidFill>
            </a:rPr>
            <a:t>Pertanian</a:t>
          </a:r>
          <a:r>
            <a:rPr lang="en-ID" sz="2000" kern="1200" dirty="0">
              <a:solidFill>
                <a:schemeClr val="tx1"/>
              </a:solidFill>
            </a:rPr>
            <a:t>: </a:t>
          </a:r>
          <a:r>
            <a:rPr lang="en-ID" sz="2000" kern="1200" dirty="0" err="1">
              <a:solidFill>
                <a:schemeClr val="tx1"/>
              </a:solidFill>
            </a:rPr>
            <a:t>Teknologi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pertanian</a:t>
          </a:r>
          <a:r>
            <a:rPr lang="en-ID" sz="2000" kern="1200" dirty="0">
              <a:solidFill>
                <a:schemeClr val="tx1"/>
              </a:solidFill>
            </a:rPr>
            <a:t> yang </a:t>
          </a:r>
          <a:r>
            <a:rPr lang="en-ID" sz="2000" kern="1200" dirty="0" err="1">
              <a:solidFill>
                <a:schemeClr val="tx1"/>
              </a:solidFill>
            </a:rPr>
            <a:t>terus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berkembang</a:t>
          </a:r>
          <a:r>
            <a:rPr lang="en-ID" sz="2000" kern="1200" dirty="0">
              <a:solidFill>
                <a:schemeClr val="tx1"/>
              </a:solidFill>
            </a:rPr>
            <a:t>, </a:t>
          </a:r>
          <a:r>
            <a:rPr lang="en-ID" sz="2000" kern="1200" dirty="0" err="1">
              <a:solidFill>
                <a:schemeClr val="tx1"/>
              </a:solidFill>
            </a:rPr>
            <a:t>seperti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penggunaan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alat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mesin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pertanian</a:t>
          </a:r>
          <a:r>
            <a:rPr lang="en-ID" sz="2000" kern="1200" dirty="0">
              <a:solidFill>
                <a:schemeClr val="tx1"/>
              </a:solidFill>
            </a:rPr>
            <a:t> (</a:t>
          </a:r>
          <a:r>
            <a:rPr lang="en-ID" sz="2000" kern="1200" dirty="0" err="1">
              <a:solidFill>
                <a:schemeClr val="tx1"/>
              </a:solidFill>
            </a:rPr>
            <a:t>alsintan</a:t>
          </a:r>
          <a:r>
            <a:rPr lang="en-ID" sz="2000" kern="1200" dirty="0">
              <a:solidFill>
                <a:schemeClr val="tx1"/>
              </a:solidFill>
            </a:rPr>
            <a:t>), </a:t>
          </a:r>
          <a:r>
            <a:rPr lang="en-ID" sz="2000" kern="1200" dirty="0" err="1">
              <a:solidFill>
                <a:schemeClr val="tx1"/>
              </a:solidFill>
            </a:rPr>
            <a:t>sistem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irigasi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cerdas</a:t>
          </a:r>
          <a:r>
            <a:rPr lang="en-ID" sz="2000" kern="1200" dirty="0">
              <a:solidFill>
                <a:schemeClr val="tx1"/>
              </a:solidFill>
            </a:rPr>
            <a:t>, dan </a:t>
          </a:r>
          <a:r>
            <a:rPr lang="en-ID" sz="2000" kern="1200" dirty="0" err="1">
              <a:solidFill>
                <a:schemeClr val="tx1"/>
              </a:solidFill>
            </a:rPr>
            <a:t>pertanian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berbasis</a:t>
          </a:r>
          <a:r>
            <a:rPr lang="en-ID" sz="2000" kern="1200" dirty="0">
              <a:solidFill>
                <a:schemeClr val="tx1"/>
              </a:solidFill>
            </a:rPr>
            <a:t> digital, </a:t>
          </a:r>
          <a:r>
            <a:rPr lang="en-ID" sz="2000" kern="1200" dirty="0" err="1">
              <a:solidFill>
                <a:schemeClr val="tx1"/>
              </a:solidFill>
            </a:rPr>
            <a:t>dapat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meningkatkan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produktivitas</a:t>
          </a:r>
          <a:r>
            <a:rPr lang="en-ID" sz="2000" kern="1200" dirty="0">
              <a:solidFill>
                <a:schemeClr val="tx1"/>
              </a:solidFill>
            </a:rPr>
            <a:t> dan </a:t>
          </a:r>
          <a:r>
            <a:rPr lang="en-ID" sz="2000" kern="1200" dirty="0" err="1">
              <a:solidFill>
                <a:schemeClr val="tx1"/>
              </a:solidFill>
            </a:rPr>
            <a:t>efisiensi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sektor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pertanian</a:t>
          </a:r>
          <a:r>
            <a:rPr lang="en-ID" sz="2000" kern="1200" dirty="0">
              <a:solidFill>
                <a:schemeClr val="tx1"/>
              </a:solidFill>
            </a:rPr>
            <a:t> di Palembang. </a:t>
          </a:r>
          <a:r>
            <a:rPr lang="de-DE" sz="2000" kern="1200" dirty="0">
              <a:solidFill>
                <a:schemeClr val="tx1"/>
              </a:solidFill>
            </a:rPr>
            <a:t>Ini memberikan keunggulan kompetitif bagi petani lokal dalam memasarkan produk pertanian mereka.</a:t>
          </a:r>
          <a:endParaRPr lang="en-ID" sz="2000" kern="1200" dirty="0">
            <a:solidFill>
              <a:schemeClr val="tx1"/>
            </a:solidFill>
          </a:endParaRPr>
        </a:p>
      </dsp:txBody>
      <dsp:txXfrm>
        <a:off x="2467422" y="0"/>
        <a:ext cx="9031201" cy="1676973"/>
      </dsp:txXfrm>
    </dsp:sp>
    <dsp:sp modelId="{F65A8B94-DBE0-446B-B6D7-A1B575CDA315}">
      <dsp:nvSpPr>
        <dsp:cNvPr id="0" name=""/>
        <dsp:cNvSpPr/>
      </dsp:nvSpPr>
      <dsp:spPr>
        <a:xfrm>
          <a:off x="167697" y="167697"/>
          <a:ext cx="2299724" cy="13415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2000" b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3A3F15-ED09-4971-A934-0FC8FE6E8409}">
      <dsp:nvSpPr>
        <dsp:cNvPr id="0" name=""/>
        <dsp:cNvSpPr/>
      </dsp:nvSpPr>
      <dsp:spPr>
        <a:xfrm>
          <a:off x="0" y="1844671"/>
          <a:ext cx="11498623" cy="1676973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>
              <a:solidFill>
                <a:schemeClr val="tx1"/>
              </a:solidFill>
            </a:rPr>
            <a:t>Sektor </a:t>
          </a:r>
          <a:r>
            <a:rPr lang="en-ID" sz="2000" b="1" kern="1200" dirty="0" err="1">
              <a:solidFill>
                <a:schemeClr val="tx1"/>
              </a:solidFill>
            </a:rPr>
            <a:t>Perikanan</a:t>
          </a:r>
          <a:r>
            <a:rPr lang="en-ID" sz="2000" b="1" kern="1200" dirty="0">
              <a:solidFill>
                <a:schemeClr val="tx1"/>
              </a:solidFill>
            </a:rPr>
            <a:t> dan </a:t>
          </a:r>
          <a:r>
            <a:rPr lang="en-ID" sz="2000" b="1" kern="1200" dirty="0" err="1">
              <a:solidFill>
                <a:schemeClr val="tx1"/>
              </a:solidFill>
            </a:rPr>
            <a:t>Budidaya</a:t>
          </a:r>
          <a:r>
            <a:rPr lang="en-ID" sz="2000" b="1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Sebagai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kota</a:t>
          </a:r>
          <a:r>
            <a:rPr lang="en-ID" sz="2000" kern="1200" dirty="0">
              <a:solidFill>
                <a:schemeClr val="tx1"/>
              </a:solidFill>
            </a:rPr>
            <a:t> yang </a:t>
          </a:r>
          <a:r>
            <a:rPr lang="en-ID" sz="2000" kern="1200" dirty="0" err="1">
              <a:solidFill>
                <a:schemeClr val="tx1"/>
              </a:solidFill>
            </a:rPr>
            <a:t>terletak</a:t>
          </a:r>
          <a:r>
            <a:rPr lang="en-ID" sz="2000" kern="1200" dirty="0">
              <a:solidFill>
                <a:schemeClr val="tx1"/>
              </a:solidFill>
            </a:rPr>
            <a:t> di </a:t>
          </a:r>
          <a:r>
            <a:rPr lang="en-ID" sz="2000" kern="1200" dirty="0" err="1">
              <a:solidFill>
                <a:schemeClr val="tx1"/>
              </a:solidFill>
            </a:rPr>
            <a:t>sepanjang</a:t>
          </a:r>
          <a:r>
            <a:rPr lang="en-ID" sz="2000" kern="1200" dirty="0">
              <a:solidFill>
                <a:schemeClr val="tx1"/>
              </a:solidFill>
            </a:rPr>
            <a:t> Sungai Musi, Palembang juga </a:t>
          </a:r>
          <a:r>
            <a:rPr lang="en-ID" sz="2000" kern="1200" dirty="0" err="1">
              <a:solidFill>
                <a:schemeClr val="tx1"/>
              </a:solidFill>
            </a:rPr>
            <a:t>memiliki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potensi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besar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dalam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sektor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perikanan</a:t>
          </a:r>
          <a:r>
            <a:rPr lang="en-ID" sz="2000" kern="1200" dirty="0">
              <a:solidFill>
                <a:schemeClr val="tx1"/>
              </a:solidFill>
            </a:rPr>
            <a:t> dan </a:t>
          </a:r>
          <a:r>
            <a:rPr lang="en-ID" sz="2000" kern="1200" dirty="0" err="1">
              <a:solidFill>
                <a:schemeClr val="tx1"/>
              </a:solidFill>
            </a:rPr>
            <a:t>budidaya</a:t>
          </a:r>
          <a:r>
            <a:rPr lang="en-ID" sz="2000" kern="1200" dirty="0">
              <a:solidFill>
                <a:schemeClr val="tx1"/>
              </a:solidFill>
            </a:rPr>
            <a:t>. </a:t>
          </a:r>
          <a:r>
            <a:rPr lang="en-ID" sz="2000" kern="1200" dirty="0" err="1">
              <a:solidFill>
                <a:schemeClr val="tx1"/>
              </a:solidFill>
            </a:rPr>
            <a:t>Budidaya</a:t>
          </a:r>
          <a:r>
            <a:rPr lang="en-ID" sz="2000" kern="1200" dirty="0">
              <a:solidFill>
                <a:schemeClr val="tx1"/>
              </a:solidFill>
            </a:rPr>
            <a:t> ikan air </a:t>
          </a:r>
          <a:r>
            <a:rPr lang="en-ID" sz="2000" kern="1200" dirty="0" err="1">
              <a:solidFill>
                <a:schemeClr val="tx1"/>
              </a:solidFill>
            </a:rPr>
            <a:t>tawar</a:t>
          </a:r>
          <a:r>
            <a:rPr lang="en-ID" sz="2000" kern="1200" dirty="0">
              <a:solidFill>
                <a:schemeClr val="tx1"/>
              </a:solidFill>
            </a:rPr>
            <a:t>, </a:t>
          </a:r>
          <a:r>
            <a:rPr lang="en-ID" sz="2000" kern="1200" dirty="0" err="1">
              <a:solidFill>
                <a:schemeClr val="tx1"/>
              </a:solidFill>
            </a:rPr>
            <a:t>terutama</a:t>
          </a:r>
          <a:r>
            <a:rPr lang="en-ID" sz="2000" kern="1200" dirty="0">
              <a:solidFill>
                <a:schemeClr val="tx1"/>
              </a:solidFill>
            </a:rPr>
            <a:t> ikan </a:t>
          </a:r>
          <a:r>
            <a:rPr lang="en-ID" sz="2000" kern="1200" dirty="0" err="1">
              <a:solidFill>
                <a:schemeClr val="tx1"/>
              </a:solidFill>
            </a:rPr>
            <a:t>lele</a:t>
          </a:r>
          <a:r>
            <a:rPr lang="en-ID" sz="2000" kern="1200" dirty="0">
              <a:solidFill>
                <a:schemeClr val="tx1"/>
              </a:solidFill>
            </a:rPr>
            <a:t>, </a:t>
          </a:r>
          <a:r>
            <a:rPr lang="en-ID" sz="2000" kern="1200" dirty="0" err="1">
              <a:solidFill>
                <a:schemeClr val="tx1"/>
              </a:solidFill>
            </a:rPr>
            <a:t>patin</a:t>
          </a:r>
          <a:r>
            <a:rPr lang="en-ID" sz="2000" kern="1200" dirty="0">
              <a:solidFill>
                <a:schemeClr val="tx1"/>
              </a:solidFill>
            </a:rPr>
            <a:t>, dan gurami, </a:t>
          </a:r>
          <a:r>
            <a:rPr lang="en-ID" sz="2000" kern="1200" dirty="0" err="1">
              <a:solidFill>
                <a:schemeClr val="tx1"/>
              </a:solidFill>
            </a:rPr>
            <a:t>telah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menjadi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bagian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penting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dalam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ekonomi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pertanian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setempat</a:t>
          </a:r>
          <a:r>
            <a:rPr lang="en-ID" sz="2000" kern="1200" dirty="0">
              <a:solidFill>
                <a:schemeClr val="tx1"/>
              </a:solidFill>
            </a:rPr>
            <a:t>.</a:t>
          </a:r>
        </a:p>
      </dsp:txBody>
      <dsp:txXfrm>
        <a:off x="2467422" y="1844671"/>
        <a:ext cx="9031201" cy="1676973"/>
      </dsp:txXfrm>
    </dsp:sp>
    <dsp:sp modelId="{3634CAAA-5529-4853-AC12-14DCEC1E1471}">
      <dsp:nvSpPr>
        <dsp:cNvPr id="0" name=""/>
        <dsp:cNvSpPr/>
      </dsp:nvSpPr>
      <dsp:spPr>
        <a:xfrm>
          <a:off x="167697" y="2012368"/>
          <a:ext cx="2299724" cy="13415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9000" b="-6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A55007-2B6F-4279-B152-DF979DFB2AE1}">
      <dsp:nvSpPr>
        <dsp:cNvPr id="0" name=""/>
        <dsp:cNvSpPr/>
      </dsp:nvSpPr>
      <dsp:spPr>
        <a:xfrm>
          <a:off x="0" y="3689342"/>
          <a:ext cx="11498623" cy="1676973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ID" sz="2000" b="1" kern="1200" dirty="0" err="1">
              <a:solidFill>
                <a:schemeClr val="tx1"/>
              </a:solidFill>
            </a:rPr>
            <a:t>Peluang</a:t>
          </a:r>
          <a:r>
            <a:rPr lang="en-ID" sz="2000" b="1" kern="1200" dirty="0">
              <a:solidFill>
                <a:schemeClr val="tx1"/>
              </a:solidFill>
            </a:rPr>
            <a:t> </a:t>
          </a:r>
          <a:r>
            <a:rPr lang="en-ID" sz="2000" b="1" kern="1200" dirty="0" err="1">
              <a:solidFill>
                <a:schemeClr val="tx1"/>
              </a:solidFill>
            </a:rPr>
            <a:t>untuk</a:t>
          </a:r>
          <a:r>
            <a:rPr lang="en-ID" sz="2000" b="1" kern="1200" dirty="0">
              <a:solidFill>
                <a:schemeClr val="tx1"/>
              </a:solidFill>
            </a:rPr>
            <a:t> Pasar </a:t>
          </a:r>
          <a:r>
            <a:rPr lang="en-ID" sz="2000" b="1" kern="1200" dirty="0" err="1">
              <a:solidFill>
                <a:schemeClr val="tx1"/>
              </a:solidFill>
            </a:rPr>
            <a:t>Produk</a:t>
          </a:r>
          <a:r>
            <a:rPr lang="en-ID" sz="2000" b="1" kern="1200" dirty="0">
              <a:solidFill>
                <a:schemeClr val="tx1"/>
              </a:solidFill>
            </a:rPr>
            <a:t> </a:t>
          </a:r>
          <a:r>
            <a:rPr lang="en-ID" sz="2000" b="1" kern="1200" dirty="0" err="1">
              <a:solidFill>
                <a:schemeClr val="tx1"/>
              </a:solidFill>
            </a:rPr>
            <a:t>Agribisnis</a:t>
          </a:r>
          <a:r>
            <a:rPr lang="en-ID" sz="2000" b="1" kern="1200" dirty="0">
              <a:solidFill>
                <a:schemeClr val="tx1"/>
              </a:solidFill>
            </a:rPr>
            <a:t> dan Industri </a:t>
          </a:r>
          <a:r>
            <a:rPr lang="en-ID" sz="2000" b="1" kern="1200" dirty="0" err="1">
              <a:solidFill>
                <a:schemeClr val="tx1"/>
              </a:solidFill>
            </a:rPr>
            <a:t>Pengolahan</a:t>
          </a:r>
          <a:r>
            <a:rPr lang="en-ID" sz="2000" kern="1200" dirty="0" err="1">
              <a:solidFill>
                <a:schemeClr val="tx1"/>
              </a:solidFill>
            </a:rPr>
            <a:t>:Potensi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sektor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pertanian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tidak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hanya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terbatas</a:t>
          </a:r>
          <a:r>
            <a:rPr lang="en-ID" sz="2000" kern="1200" dirty="0">
              <a:solidFill>
                <a:schemeClr val="tx1"/>
              </a:solidFill>
            </a:rPr>
            <a:t> pada </a:t>
          </a:r>
          <a:r>
            <a:rPr lang="en-ID" sz="2000" kern="1200" dirty="0" err="1">
              <a:solidFill>
                <a:schemeClr val="tx1"/>
              </a:solidFill>
            </a:rPr>
            <a:t>produksi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bahan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mentah</a:t>
          </a:r>
          <a:r>
            <a:rPr lang="en-ID" sz="2000" kern="1200" dirty="0">
              <a:solidFill>
                <a:schemeClr val="tx1"/>
              </a:solidFill>
            </a:rPr>
            <a:t>, </a:t>
          </a:r>
          <a:r>
            <a:rPr lang="en-ID" sz="2000" kern="1200" dirty="0" err="1">
              <a:solidFill>
                <a:schemeClr val="tx1"/>
              </a:solidFill>
            </a:rPr>
            <a:t>tetapi</a:t>
          </a:r>
          <a:r>
            <a:rPr lang="en-ID" sz="2000" kern="1200" dirty="0">
              <a:solidFill>
                <a:schemeClr val="tx1"/>
              </a:solidFill>
            </a:rPr>
            <a:t> juga pada </a:t>
          </a:r>
          <a:r>
            <a:rPr lang="en-ID" sz="2000" kern="1200" dirty="0" err="1">
              <a:solidFill>
                <a:schemeClr val="tx1"/>
              </a:solidFill>
            </a:rPr>
            <a:t>pengolahan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hasil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pertanian</a:t>
          </a:r>
          <a:r>
            <a:rPr lang="en-ID" sz="2000" kern="1200" dirty="0">
              <a:solidFill>
                <a:schemeClr val="tx1"/>
              </a:solidFill>
            </a:rPr>
            <a:t>. </a:t>
          </a:r>
          <a:r>
            <a:rPr lang="en-ID" sz="2000" kern="1200" dirty="0" err="1">
              <a:solidFill>
                <a:schemeClr val="tx1"/>
              </a:solidFill>
            </a:rPr>
            <a:t>Dengan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dukungan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pemerintah</a:t>
          </a:r>
          <a:r>
            <a:rPr lang="en-ID" sz="2000" kern="1200" dirty="0">
              <a:solidFill>
                <a:schemeClr val="tx1"/>
              </a:solidFill>
            </a:rPr>
            <a:t> dan </a:t>
          </a:r>
          <a:r>
            <a:rPr lang="en-ID" sz="2000" kern="1200" dirty="0" err="1">
              <a:solidFill>
                <a:schemeClr val="tx1"/>
              </a:solidFill>
            </a:rPr>
            <a:t>swasta</a:t>
          </a:r>
          <a:r>
            <a:rPr lang="en-ID" sz="2000" kern="1200" dirty="0">
              <a:solidFill>
                <a:schemeClr val="tx1"/>
              </a:solidFill>
            </a:rPr>
            <a:t>, </a:t>
          </a:r>
          <a:r>
            <a:rPr lang="en-ID" sz="2000" kern="1200" dirty="0" err="1">
              <a:solidFill>
                <a:schemeClr val="tx1"/>
              </a:solidFill>
            </a:rPr>
            <a:t>agribisnis</a:t>
          </a:r>
          <a:r>
            <a:rPr lang="en-ID" sz="2000" kern="1200" dirty="0">
              <a:solidFill>
                <a:schemeClr val="tx1"/>
              </a:solidFill>
            </a:rPr>
            <a:t> dan </a:t>
          </a:r>
          <a:r>
            <a:rPr lang="en-ID" sz="2000" kern="1200" dirty="0" err="1">
              <a:solidFill>
                <a:schemeClr val="tx1"/>
              </a:solidFill>
            </a:rPr>
            <a:t>industri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pengolahan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produk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pertanian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seperti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beras</a:t>
          </a:r>
          <a:r>
            <a:rPr lang="en-ID" sz="2000" kern="1200" dirty="0">
              <a:solidFill>
                <a:schemeClr val="tx1"/>
              </a:solidFill>
            </a:rPr>
            <a:t>, </a:t>
          </a:r>
          <a:r>
            <a:rPr lang="en-ID" sz="2000" kern="1200" dirty="0" err="1">
              <a:solidFill>
                <a:schemeClr val="tx1"/>
              </a:solidFill>
            </a:rPr>
            <a:t>minyak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kelapa</a:t>
          </a:r>
          <a:r>
            <a:rPr lang="en-ID" sz="2000" kern="1200" dirty="0">
              <a:solidFill>
                <a:schemeClr val="tx1"/>
              </a:solidFill>
            </a:rPr>
            <a:t>, dan </a:t>
          </a:r>
          <a:r>
            <a:rPr lang="en-ID" sz="2000" kern="1200" dirty="0" err="1">
              <a:solidFill>
                <a:schemeClr val="tx1"/>
              </a:solidFill>
            </a:rPr>
            <a:t>produk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olahan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lainnya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dapat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berkembang</a:t>
          </a:r>
          <a:r>
            <a:rPr lang="en-ID" sz="2000" kern="1200" dirty="0">
              <a:solidFill>
                <a:schemeClr val="tx1"/>
              </a:solidFill>
            </a:rPr>
            <a:t> </a:t>
          </a:r>
          <a:r>
            <a:rPr lang="en-ID" sz="2000" kern="1200" dirty="0" err="1">
              <a:solidFill>
                <a:schemeClr val="tx1"/>
              </a:solidFill>
            </a:rPr>
            <a:t>pesat</a:t>
          </a:r>
          <a:r>
            <a:rPr lang="en-ID" sz="2000" kern="1200" dirty="0">
              <a:solidFill>
                <a:schemeClr val="tx1"/>
              </a:solidFill>
            </a:rPr>
            <a:t> di Palembang.</a:t>
          </a:r>
        </a:p>
      </dsp:txBody>
      <dsp:txXfrm>
        <a:off x="2467422" y="3689342"/>
        <a:ext cx="9031201" cy="1676973"/>
      </dsp:txXfrm>
    </dsp:sp>
    <dsp:sp modelId="{26BB5E5F-4593-40D7-8ED6-B46270FECFA5}">
      <dsp:nvSpPr>
        <dsp:cNvPr id="0" name=""/>
        <dsp:cNvSpPr/>
      </dsp:nvSpPr>
      <dsp:spPr>
        <a:xfrm>
          <a:off x="167697" y="3857039"/>
          <a:ext cx="2299724" cy="13415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2000" b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FB579-DB05-4285-8DA0-A5FEEFD89BC4}">
      <dsp:nvSpPr>
        <dsp:cNvPr id="0" name=""/>
        <dsp:cNvSpPr/>
      </dsp:nvSpPr>
      <dsp:spPr>
        <a:xfrm>
          <a:off x="342552" y="0"/>
          <a:ext cx="5711117" cy="482644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Skala </a:t>
          </a:r>
          <a:r>
            <a:rPr lang="en-US" sz="2400" b="1" kern="1200" dirty="0" err="1">
              <a:solidFill>
                <a:schemeClr val="tx1"/>
              </a:solidFill>
            </a:rPr>
            <a:t>Mikro</a:t>
          </a:r>
          <a:r>
            <a:rPr lang="en-US" sz="2400" b="1" kern="1200" dirty="0">
              <a:solidFill>
                <a:schemeClr val="tx1"/>
              </a:solidFill>
            </a:rPr>
            <a:t> </a:t>
          </a:r>
          <a:r>
            <a:rPr lang="en-US" sz="2400" b="1" kern="1200" dirty="0" err="1">
              <a:solidFill>
                <a:schemeClr val="tx1"/>
              </a:solidFill>
            </a:rPr>
            <a:t>Rumah</a:t>
          </a:r>
          <a:r>
            <a:rPr lang="en-US" sz="2400" b="1" kern="1200" dirty="0">
              <a:solidFill>
                <a:schemeClr val="tx1"/>
              </a:solidFill>
            </a:rPr>
            <a:t> </a:t>
          </a:r>
          <a:r>
            <a:rPr lang="en-US" sz="2400" b="1" kern="1200" dirty="0" err="1">
              <a:solidFill>
                <a:schemeClr val="tx1"/>
              </a:solidFill>
            </a:rPr>
            <a:t>Tangga</a:t>
          </a:r>
          <a:r>
            <a:rPr lang="en-US" sz="2400" b="1" kern="1200" dirty="0">
              <a:solidFill>
                <a:schemeClr val="tx1"/>
              </a:solidFill>
            </a:rPr>
            <a:t> Miskin</a:t>
          </a:r>
          <a:endParaRPr lang="en-ID" sz="2400" b="1" kern="1200" dirty="0">
            <a:solidFill>
              <a:schemeClr val="tx1"/>
            </a:solidFill>
          </a:endParaRPr>
        </a:p>
      </dsp:txBody>
      <dsp:txXfrm>
        <a:off x="342552" y="0"/>
        <a:ext cx="5711117" cy="1447932"/>
      </dsp:txXfrm>
    </dsp:sp>
    <dsp:sp modelId="{2EAE3B9D-8FA8-4FBD-ACA9-34CE01E292FC}">
      <dsp:nvSpPr>
        <dsp:cNvPr id="0" name=""/>
        <dsp:cNvSpPr/>
      </dsp:nvSpPr>
      <dsp:spPr>
        <a:xfrm>
          <a:off x="573396" y="1449346"/>
          <a:ext cx="4568893" cy="145523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</a:rPr>
            <a:t>Prioritas</a:t>
          </a:r>
          <a:r>
            <a:rPr lang="en-US" sz="1800" b="1" kern="1200" dirty="0">
              <a:solidFill>
                <a:schemeClr val="tx1"/>
              </a:solidFill>
            </a:rPr>
            <a:t> Tinggi: (1) </a:t>
          </a:r>
          <a:r>
            <a:rPr lang="en-ID" sz="1800" b="1" kern="1200" dirty="0" err="1">
              <a:solidFill>
                <a:schemeClr val="tx1"/>
              </a:solidFill>
            </a:rPr>
            <a:t>Bantuan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Pangan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Berbasis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Produksi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Lokal</a:t>
          </a:r>
          <a:r>
            <a:rPr lang="en-ID" sz="1800" b="1" kern="1200" dirty="0">
              <a:solidFill>
                <a:schemeClr val="tx1"/>
              </a:solidFill>
            </a:rPr>
            <a:t>, (2) </a:t>
          </a:r>
          <a:r>
            <a:rPr lang="en-ID" sz="1800" b="1" kern="1200" dirty="0" err="1">
              <a:solidFill>
                <a:schemeClr val="tx1"/>
              </a:solidFill>
            </a:rPr>
            <a:t>Pelatihan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Pertanian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Berbasis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Komunitas</a:t>
          </a:r>
          <a:r>
            <a:rPr lang="en-ID" sz="1800" b="1" kern="1200" dirty="0">
              <a:solidFill>
                <a:schemeClr val="tx1"/>
              </a:solidFill>
            </a:rPr>
            <a:t>, (3) </a:t>
          </a:r>
          <a:r>
            <a:rPr lang="en-US" sz="1800" b="1" kern="1200" dirty="0" err="1">
              <a:solidFill>
                <a:schemeClr val="tx1"/>
              </a:solidFill>
            </a:rPr>
            <a:t>Diversifikasi</a:t>
          </a:r>
          <a:r>
            <a:rPr lang="en-US" sz="1800" b="1" kern="1200" dirty="0">
              <a:solidFill>
                <a:schemeClr val="tx1"/>
              </a:solidFill>
            </a:rPr>
            <a:t> Ekonomi</a:t>
          </a:r>
          <a:endParaRPr lang="en-ID" sz="1800" b="1" kern="1200" dirty="0">
            <a:solidFill>
              <a:schemeClr val="tx1"/>
            </a:solidFill>
          </a:endParaRPr>
        </a:p>
      </dsp:txBody>
      <dsp:txXfrm>
        <a:off x="616018" y="1491968"/>
        <a:ext cx="4483649" cy="1369993"/>
      </dsp:txXfrm>
    </dsp:sp>
    <dsp:sp modelId="{48C6F78F-3064-4C21-9EAD-9DA688BF72F4}">
      <dsp:nvSpPr>
        <dsp:cNvPr id="0" name=""/>
        <dsp:cNvSpPr/>
      </dsp:nvSpPr>
      <dsp:spPr>
        <a:xfrm>
          <a:off x="573396" y="3128467"/>
          <a:ext cx="4568893" cy="1455237"/>
        </a:xfrm>
        <a:prstGeom prst="roundRect">
          <a:avLst>
            <a:gd name="adj" fmla="val 1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</a:rPr>
            <a:t>Prioritas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Menengah</a:t>
          </a:r>
          <a:r>
            <a:rPr lang="en-US" sz="1800" b="1" kern="1200" dirty="0">
              <a:solidFill>
                <a:schemeClr val="tx1"/>
              </a:solidFill>
            </a:rPr>
            <a:t>: (1) </a:t>
          </a:r>
          <a:r>
            <a:rPr lang="en-ID" sz="1800" b="1" kern="1200" dirty="0" err="1">
              <a:solidFill>
                <a:schemeClr val="tx1"/>
              </a:solidFill>
            </a:rPr>
            <a:t>Pengembangan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Kebun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Pangan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Keluarga</a:t>
          </a:r>
          <a:r>
            <a:rPr lang="en-ID" sz="1800" b="1" kern="1200" dirty="0">
              <a:solidFill>
                <a:schemeClr val="tx1"/>
              </a:solidFill>
            </a:rPr>
            <a:t> , (2) </a:t>
          </a:r>
          <a:r>
            <a:rPr lang="en-ID" sz="1800" b="1" kern="1200" dirty="0" err="1">
              <a:solidFill>
                <a:schemeClr val="tx1"/>
              </a:solidFill>
            </a:rPr>
            <a:t>Subsidi</a:t>
          </a:r>
          <a:r>
            <a:rPr lang="en-ID" sz="1800" b="1" kern="1200" dirty="0">
              <a:solidFill>
                <a:schemeClr val="tx1"/>
              </a:solidFill>
            </a:rPr>
            <a:t> Input </a:t>
          </a:r>
          <a:r>
            <a:rPr lang="en-ID" sz="1800" b="1" kern="1200" dirty="0" err="1">
              <a:solidFill>
                <a:schemeClr val="tx1"/>
              </a:solidFill>
            </a:rPr>
            <a:t>Pertanian</a:t>
          </a:r>
          <a:r>
            <a:rPr lang="en-ID" sz="1800" b="1" kern="1200" dirty="0">
              <a:solidFill>
                <a:schemeClr val="tx1"/>
              </a:solidFill>
            </a:rPr>
            <a:t> Skala </a:t>
          </a:r>
          <a:r>
            <a:rPr lang="en-ID" sz="1800" b="1" kern="1200" dirty="0" err="1">
              <a:solidFill>
                <a:schemeClr val="tx1"/>
              </a:solidFill>
            </a:rPr>
            <a:t>Mikro</a:t>
          </a:r>
          <a:r>
            <a:rPr lang="en-ID" sz="1800" b="1" kern="1200" dirty="0">
              <a:solidFill>
                <a:schemeClr val="tx1"/>
              </a:solidFill>
            </a:rPr>
            <a:t>, (3) </a:t>
          </a:r>
          <a:r>
            <a:rPr lang="en-ID" sz="1800" b="1" kern="1200" dirty="0" err="1">
              <a:solidFill>
                <a:schemeClr val="tx1"/>
              </a:solidFill>
            </a:rPr>
            <a:t>Peningkatan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Akses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ke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Pangan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Bergizi</a:t>
          </a:r>
          <a:endParaRPr lang="en-ID" sz="1800" b="1" kern="1200" dirty="0">
            <a:solidFill>
              <a:schemeClr val="tx1"/>
            </a:solidFill>
          </a:endParaRPr>
        </a:p>
      </dsp:txBody>
      <dsp:txXfrm>
        <a:off x="616018" y="3171089"/>
        <a:ext cx="4483649" cy="1369993"/>
      </dsp:txXfrm>
    </dsp:sp>
    <dsp:sp modelId="{5A4B49F4-D159-431E-8099-7AAB1BC61AE5}">
      <dsp:nvSpPr>
        <dsp:cNvPr id="0" name=""/>
        <dsp:cNvSpPr/>
      </dsp:nvSpPr>
      <dsp:spPr>
        <a:xfrm>
          <a:off x="6141735" y="0"/>
          <a:ext cx="5552348" cy="482644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Skala Makro </a:t>
          </a:r>
          <a:r>
            <a:rPr lang="en-US" sz="2400" b="1" kern="1200" dirty="0" err="1">
              <a:solidFill>
                <a:schemeClr val="tx1"/>
              </a:solidFill>
            </a:rPr>
            <a:t>Kewilayahan</a:t>
          </a:r>
          <a:r>
            <a:rPr lang="en-US" sz="2400" b="1" kern="1200" dirty="0">
              <a:solidFill>
                <a:schemeClr val="tx1"/>
              </a:solidFill>
            </a:rPr>
            <a:t> dan Regional</a:t>
          </a:r>
          <a:endParaRPr lang="en-ID" sz="2400" b="1" kern="1200" dirty="0">
            <a:solidFill>
              <a:schemeClr val="tx1"/>
            </a:solidFill>
          </a:endParaRPr>
        </a:p>
      </dsp:txBody>
      <dsp:txXfrm>
        <a:off x="6141735" y="0"/>
        <a:ext cx="5552348" cy="1447932"/>
      </dsp:txXfrm>
    </dsp:sp>
    <dsp:sp modelId="{DE9F1C9D-E208-4D5B-B656-32D26E084F12}">
      <dsp:nvSpPr>
        <dsp:cNvPr id="0" name=""/>
        <dsp:cNvSpPr/>
      </dsp:nvSpPr>
      <dsp:spPr>
        <a:xfrm>
          <a:off x="6633462" y="1449346"/>
          <a:ext cx="4568893" cy="1455237"/>
        </a:xfrm>
        <a:prstGeom prst="roundRect">
          <a:avLst>
            <a:gd name="adj" fmla="val 1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</a:rPr>
            <a:t>Prioritas</a:t>
          </a:r>
          <a:r>
            <a:rPr lang="en-US" sz="1800" b="1" kern="1200" dirty="0">
              <a:solidFill>
                <a:schemeClr val="tx1"/>
              </a:solidFill>
            </a:rPr>
            <a:t> Tinggi: (1) </a:t>
          </a:r>
          <a:r>
            <a:rPr lang="en-ID" sz="1800" b="1" kern="1200" dirty="0" err="1">
              <a:solidFill>
                <a:schemeClr val="tx1"/>
              </a:solidFill>
            </a:rPr>
            <a:t>Penguatan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Infrastruktur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Pertanian</a:t>
          </a:r>
          <a:r>
            <a:rPr lang="en-ID" sz="1800" b="1" kern="1200" dirty="0">
              <a:solidFill>
                <a:schemeClr val="tx1"/>
              </a:solidFill>
            </a:rPr>
            <a:t> dan </a:t>
          </a:r>
          <a:r>
            <a:rPr lang="en-ID" sz="1800" b="1" kern="1200" dirty="0" err="1">
              <a:solidFill>
                <a:schemeClr val="tx1"/>
              </a:solidFill>
            </a:rPr>
            <a:t>Distribusi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Pangan</a:t>
          </a:r>
          <a:r>
            <a:rPr lang="en-ID" sz="1800" b="1" kern="1200" dirty="0">
              <a:solidFill>
                <a:schemeClr val="tx1"/>
              </a:solidFill>
            </a:rPr>
            <a:t> , (2) </a:t>
          </a:r>
          <a:r>
            <a:rPr lang="en-ID" sz="1800" b="1" kern="1200" dirty="0" err="1">
              <a:solidFill>
                <a:schemeClr val="tx1"/>
              </a:solidFill>
            </a:rPr>
            <a:t>Revitalisasi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Lahan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Basah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untuk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Produksi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Pangan</a:t>
          </a:r>
          <a:r>
            <a:rPr lang="en-US" sz="1800" b="1" kern="1200" dirty="0">
              <a:solidFill>
                <a:schemeClr val="tx1"/>
              </a:solidFill>
            </a:rPr>
            <a:t> , (3) </a:t>
          </a:r>
          <a:r>
            <a:rPr lang="en-US" sz="1800" b="1" kern="1200" dirty="0" err="1">
              <a:solidFill>
                <a:schemeClr val="tx1"/>
              </a:solidFill>
            </a:rPr>
            <a:t>Peningkatan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Pendapatan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melalui</a:t>
          </a:r>
          <a:r>
            <a:rPr lang="en-US" sz="1800" b="1" kern="1200" dirty="0">
              <a:solidFill>
                <a:schemeClr val="tx1"/>
              </a:solidFill>
            </a:rPr>
            <a:t> Usaha </a:t>
          </a:r>
          <a:r>
            <a:rPr lang="en-US" sz="1800" b="1" kern="1200" dirty="0" err="1">
              <a:solidFill>
                <a:schemeClr val="tx1"/>
              </a:solidFill>
            </a:rPr>
            <a:t>Mikro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Pertanian</a:t>
          </a:r>
          <a:r>
            <a:rPr lang="en-US" sz="1800" b="1" kern="1200" dirty="0">
              <a:solidFill>
                <a:schemeClr val="tx1"/>
              </a:solidFill>
            </a:rPr>
            <a:t>, (4) </a:t>
          </a:r>
          <a:r>
            <a:rPr lang="en-US" sz="1800" b="1" kern="1200" dirty="0" err="1">
              <a:solidFill>
                <a:schemeClr val="tx1"/>
              </a:solidFill>
            </a:rPr>
            <a:t>Perbaikan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Sistem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Distribusi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Pangan</a:t>
          </a:r>
          <a:endParaRPr lang="en-ID" sz="1800" b="1" kern="1200" dirty="0">
            <a:solidFill>
              <a:schemeClr val="tx1"/>
            </a:solidFill>
          </a:endParaRPr>
        </a:p>
      </dsp:txBody>
      <dsp:txXfrm>
        <a:off x="6676084" y="1491968"/>
        <a:ext cx="4483649" cy="1369993"/>
      </dsp:txXfrm>
    </dsp:sp>
    <dsp:sp modelId="{3C2AF368-4E59-447A-8BC9-E1F2E0581CFC}">
      <dsp:nvSpPr>
        <dsp:cNvPr id="0" name=""/>
        <dsp:cNvSpPr/>
      </dsp:nvSpPr>
      <dsp:spPr>
        <a:xfrm>
          <a:off x="6633462" y="3128467"/>
          <a:ext cx="4568893" cy="1455237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</a:rPr>
            <a:t>Prioritas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Menengah</a:t>
          </a:r>
          <a:r>
            <a:rPr lang="en-US" sz="1800" b="1" kern="1200" dirty="0">
              <a:solidFill>
                <a:schemeClr val="tx1"/>
              </a:solidFill>
            </a:rPr>
            <a:t>: (1) </a:t>
          </a:r>
          <a:r>
            <a:rPr lang="en-ID" sz="1800" b="1" kern="1200" dirty="0" err="1">
              <a:solidFill>
                <a:schemeClr val="tx1"/>
              </a:solidFill>
            </a:rPr>
            <a:t>Penguatan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Kelembagaan</a:t>
          </a:r>
          <a:r>
            <a:rPr lang="en-ID" sz="1800" b="1" kern="1200" dirty="0">
              <a:solidFill>
                <a:schemeClr val="tx1"/>
              </a:solidFill>
            </a:rPr>
            <a:t> dan </a:t>
          </a:r>
          <a:r>
            <a:rPr lang="en-ID" sz="1800" b="1" kern="1200" dirty="0" err="1">
              <a:solidFill>
                <a:schemeClr val="tx1"/>
              </a:solidFill>
            </a:rPr>
            <a:t>Kolaborasi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Pemerintah</a:t>
          </a:r>
          <a:r>
            <a:rPr lang="en-ID" sz="1800" b="1" kern="1200" dirty="0">
              <a:solidFill>
                <a:schemeClr val="tx1"/>
              </a:solidFill>
            </a:rPr>
            <a:t>-Privat,  </a:t>
          </a:r>
          <a:r>
            <a:rPr lang="en-US" sz="1800" b="1" kern="1200" dirty="0">
              <a:solidFill>
                <a:schemeClr val="tx1"/>
              </a:solidFill>
            </a:rPr>
            <a:t> (2) </a:t>
          </a:r>
          <a:r>
            <a:rPr lang="en-ID" sz="1800" b="1" kern="1200" dirty="0" err="1">
              <a:solidFill>
                <a:schemeClr val="tx1"/>
              </a:solidFill>
            </a:rPr>
            <a:t>Diversifikasi</a:t>
          </a:r>
          <a:r>
            <a:rPr lang="en-ID" sz="1800" b="1" kern="1200" dirty="0">
              <a:solidFill>
                <a:schemeClr val="tx1"/>
              </a:solidFill>
            </a:rPr>
            <a:t> </a:t>
          </a:r>
          <a:r>
            <a:rPr lang="en-ID" sz="1800" b="1" kern="1200" dirty="0" err="1">
              <a:solidFill>
                <a:schemeClr val="tx1"/>
              </a:solidFill>
            </a:rPr>
            <a:t>Pangan</a:t>
          </a:r>
          <a:r>
            <a:rPr lang="en-ID" sz="1800" b="1" kern="1200" dirty="0">
              <a:solidFill>
                <a:schemeClr val="tx1"/>
              </a:solidFill>
            </a:rPr>
            <a:t> , (3) </a:t>
          </a:r>
          <a:r>
            <a:rPr lang="en-ID" sz="1800" b="1" kern="1200" dirty="0" err="1">
              <a:solidFill>
                <a:schemeClr val="tx1"/>
              </a:solidFill>
            </a:rPr>
            <a:t>Petani</a:t>
          </a:r>
          <a:r>
            <a:rPr lang="en-ID" sz="1800" b="1" kern="1200" dirty="0">
              <a:solidFill>
                <a:schemeClr val="tx1"/>
              </a:solidFill>
            </a:rPr>
            <a:t> Muda</a:t>
          </a:r>
        </a:p>
      </dsp:txBody>
      <dsp:txXfrm>
        <a:off x="6676084" y="3171089"/>
        <a:ext cx="4483649" cy="13699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0.34658</cdr:x>
      <cdr:y>0.08609</cdr:y>
    </cdr:from>
    <cdr:to>
      <cdr:x>0.57149</cdr:x>
      <cdr:y>0.62705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865BEE06-A81F-1CAD-D1C6-94A4F8E0627E}"/>
            </a:ext>
          </a:extLst>
        </cdr:cNvPr>
        <cdr:cNvSpPr/>
      </cdr:nvSpPr>
      <cdr:spPr>
        <a:xfrm xmlns:a="http://schemas.openxmlformats.org/drawingml/2006/main">
          <a:off x="1827239" y="399015"/>
          <a:ext cx="1185770" cy="250722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ID" kern="12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B1E54-48A4-45EF-9833-09CA5F53D42C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1A810-6F33-409E-8192-DA74CB21D9F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3003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963;p7:notes">
            <a:extLst>
              <a:ext uri="{FF2B5EF4-FFF2-40B4-BE49-F238E27FC236}">
                <a16:creationId xmlns:a16="http://schemas.microsoft.com/office/drawing/2014/main" id="{7982006A-73D7-C79C-EBFD-65F16E48A52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d-ID" altLang="id-ID"/>
          </a:p>
        </p:txBody>
      </p:sp>
      <p:sp>
        <p:nvSpPr>
          <p:cNvPr id="35843" name="Google Shape;964;p7:notes">
            <a:extLst>
              <a:ext uri="{FF2B5EF4-FFF2-40B4-BE49-F238E27FC236}">
                <a16:creationId xmlns:a16="http://schemas.microsoft.com/office/drawing/2014/main" id="{31C5D263-ED4E-E736-9F9F-E5C9017D32D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orbel Light" panose="020B03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23733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356E5D2E-C112-728E-9DCC-9A3E2F9CFBD3}"/>
              </a:ext>
            </a:extLst>
          </p:cNvPr>
          <p:cNvGrpSpPr>
            <a:grpSpLocks/>
          </p:cNvGrpSpPr>
          <p:nvPr/>
        </p:nvGrpSpPr>
        <p:grpSpPr bwMode="auto">
          <a:xfrm>
            <a:off x="58738" y="-85725"/>
            <a:ext cx="3108325" cy="1044575"/>
            <a:chOff x="8798603" y="10716"/>
            <a:chExt cx="3109218" cy="1045263"/>
          </a:xfrm>
        </p:grpSpPr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7CDB6FBE-4878-C398-7289-C352209709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98603" y="10716"/>
              <a:ext cx="2480017" cy="1045263"/>
              <a:chOff x="77542" y="-138236"/>
              <a:chExt cx="2480017" cy="1045263"/>
            </a:xfrm>
          </p:grpSpPr>
          <p:pic>
            <p:nvPicPr>
              <p:cNvPr id="7" name="Picture 2" descr="Gambar Kampus Merdeka Png, Vektor, PSD, dan Clipart Dengan ...">
                <a:extLst>
                  <a:ext uri="{FF2B5EF4-FFF2-40B4-BE49-F238E27FC236}">
                    <a16:creationId xmlns:a16="http://schemas.microsoft.com/office/drawing/2014/main" id="{4C754463-540A-45A1-5181-07517B71D2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42" y="-138236"/>
                <a:ext cx="1045263" cy="1045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4" descr="Download Logo Universitas Sriwijaya Vector | Pelajar Info">
                <a:extLst>
                  <a:ext uri="{FF2B5EF4-FFF2-40B4-BE49-F238E27FC236}">
                    <a16:creationId xmlns:a16="http://schemas.microsoft.com/office/drawing/2014/main" id="{7F3ACCC1-668E-1CBD-2BE8-F86A599CF5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171" y="53341"/>
                <a:ext cx="606518" cy="606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Freeform 21">
                <a:extLst>
                  <a:ext uri="{FF2B5EF4-FFF2-40B4-BE49-F238E27FC236}">
                    <a16:creationId xmlns:a16="http://schemas.microsoft.com/office/drawing/2014/main" id="{D08A9952-8265-004D-9EF2-70130BC3BE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308" y="52120"/>
                <a:ext cx="898251" cy="606518"/>
              </a:xfrm>
              <a:custGeom>
                <a:avLst/>
                <a:gdLst>
                  <a:gd name="T0" fmla="*/ 0 w 518429"/>
                  <a:gd name="T1" fmla="*/ 0 h 384022"/>
                  <a:gd name="T2" fmla="*/ 518429 w 518429"/>
                  <a:gd name="T3" fmla="*/ 0 h 384022"/>
                  <a:gd name="T4" fmla="*/ 518429 w 518429"/>
                  <a:gd name="T5" fmla="*/ 384022 h 384022"/>
                  <a:gd name="T6" fmla="*/ 0 w 518429"/>
                  <a:gd name="T7" fmla="*/ 384022 h 384022"/>
                  <a:gd name="T8" fmla="*/ 0 w 518429"/>
                  <a:gd name="T9" fmla="*/ 0 h 384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8429" h="384022">
                    <a:moveTo>
                      <a:pt x="0" y="0"/>
                    </a:moveTo>
                    <a:lnTo>
                      <a:pt x="518429" y="0"/>
                    </a:lnTo>
                    <a:lnTo>
                      <a:pt x="518429" y="384022"/>
                    </a:lnTo>
                    <a:lnTo>
                      <a:pt x="0" y="384022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sq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</p:grpSp>
        <p:pic>
          <p:nvPicPr>
            <p:cNvPr id="6" name="Picture 2" descr="ASIIN-logo - Departemen Arsitektur">
              <a:extLst>
                <a:ext uri="{FF2B5EF4-FFF2-40B4-BE49-F238E27FC236}">
                  <a16:creationId xmlns:a16="http://schemas.microsoft.com/office/drawing/2014/main" id="{AE0D7513-AA2B-DB6D-5CC4-11F6791267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1303" y="210417"/>
              <a:ext cx="606518" cy="54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>
            <a:extLst>
              <a:ext uri="{FF2B5EF4-FFF2-40B4-BE49-F238E27FC236}">
                <a16:creationId xmlns:a16="http://schemas.microsoft.com/office/drawing/2014/main" id="{5F53F1AD-9A79-C56B-4AE9-3EFB3AEDB309}"/>
              </a:ext>
            </a:extLst>
          </p:cNvPr>
          <p:cNvGrpSpPr>
            <a:grpSpLocks/>
          </p:cNvGrpSpPr>
          <p:nvPr/>
        </p:nvGrpSpPr>
        <p:grpSpPr bwMode="auto">
          <a:xfrm>
            <a:off x="0" y="6607175"/>
            <a:ext cx="12192000" cy="290513"/>
            <a:chOff x="0" y="6596134"/>
            <a:chExt cx="12192000" cy="29115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06ECCA-0BAE-0009-6A89-FA9B061967FE}"/>
                </a:ext>
              </a:extLst>
            </p:cNvPr>
            <p:cNvSpPr/>
            <p:nvPr/>
          </p:nvSpPr>
          <p:spPr>
            <a:xfrm>
              <a:off x="9480550" y="6639091"/>
              <a:ext cx="2711450" cy="219556"/>
            </a:xfrm>
            <a:prstGeom prst="rect">
              <a:avLst/>
            </a:prstGeom>
            <a:solidFill>
              <a:srgbClr val="FFCC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grpSp>
          <p:nvGrpSpPr>
            <p:cNvPr id="12" name="Group 30">
              <a:extLst>
                <a:ext uri="{FF2B5EF4-FFF2-40B4-BE49-F238E27FC236}">
                  <a16:creationId xmlns:a16="http://schemas.microsoft.com/office/drawing/2014/main" id="{A28B71D4-52EB-F6CD-4909-335B9FB11C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596134"/>
              <a:ext cx="12191999" cy="291151"/>
              <a:chOff x="0" y="6596134"/>
              <a:chExt cx="12191999" cy="291151"/>
            </a:xfrm>
          </p:grpSpPr>
          <p:sp>
            <p:nvSpPr>
              <p:cNvPr id="13" name="TextBox 20">
                <a:extLst>
                  <a:ext uri="{FF2B5EF4-FFF2-40B4-BE49-F238E27FC236}">
                    <a16:creationId xmlns:a16="http://schemas.microsoft.com/office/drawing/2014/main" id="{833CF9D4-445D-C411-2678-81E286B810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1009" y="6596134"/>
                <a:ext cx="2710990" cy="261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ts val="2263"/>
                  </a:lnSpc>
                </a:pPr>
                <a:r>
                  <a:rPr lang="en-ID" altLang="en-US" sz="1200" b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F P   U N S R I     I     A g r i b i s n i s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D94BB3E-8629-59CE-3763-BFFA08A6ACA0}"/>
                  </a:ext>
                </a:extLst>
              </p:cNvPr>
              <p:cNvSpPr/>
              <p:nvPr/>
            </p:nvSpPr>
            <p:spPr>
              <a:xfrm>
                <a:off x="0" y="6639091"/>
                <a:ext cx="9480550" cy="219556"/>
              </a:xfrm>
              <a:prstGeom prst="rect">
                <a:avLst/>
              </a:prstGeom>
              <a:solidFill>
                <a:srgbClr val="75B54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/>
              </a:p>
            </p:txBody>
          </p:sp>
          <p:sp>
            <p:nvSpPr>
              <p:cNvPr id="15" name="TextBox 34">
                <a:extLst>
                  <a:ext uri="{FF2B5EF4-FFF2-40B4-BE49-F238E27FC236}">
                    <a16:creationId xmlns:a16="http://schemas.microsoft.com/office/drawing/2014/main" id="{B1FE60C5-C22D-8BD4-42A5-5D7084CD2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72025" y="6610286"/>
                <a:ext cx="356847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ID" altLang="en-US" sz="1200" b="1">
                    <a:solidFill>
                      <a:srgbClr val="FFFF00"/>
                    </a:solidFill>
                    <a:latin typeface="Corbel" panose="020B0503020204020204" pitchFamily="34" charset="0"/>
                  </a:rPr>
                  <a:t>N U R T U R I N G    A G R I P R E N E U R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8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504756" y="2628324"/>
            <a:ext cx="3606800" cy="1155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657156" y="110533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061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idx="12"/>
          </p:nvPr>
        </p:nvSpPr>
        <p:spPr>
          <a:xfrm>
            <a:off x="3581400" y="1143180"/>
            <a:ext cx="4883727" cy="77452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3619500" y="2273300"/>
            <a:ext cx="3606800" cy="1155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761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3E220-4A1E-57FE-08AD-659841E5E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6E6BED-EBA6-F399-4203-FBD339C7CE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8420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3E220-4A1E-57FE-08AD-659841E5E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6E6BED-EBA6-F399-4203-FBD339C7CE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812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92A31-42A2-6DA3-10B7-C6FD0A434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AE179-6AF6-9D24-DBA8-13522F996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68733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39413-BFE7-F5BC-24A3-82756659F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29504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92A31-42A2-6DA3-10B7-C6FD0A434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AE179-6AF6-9D24-DBA8-13522F996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46733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89C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39413-BFE7-F5BC-24A3-82756659F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1964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9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5724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64873"/>
            <a:ext cx="10515600" cy="32120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8875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6FC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FE91-9FB2-C437-3915-8CCF5F28C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8591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idx="12"/>
          </p:nvPr>
        </p:nvSpPr>
        <p:spPr>
          <a:xfrm>
            <a:off x="3581400" y="1143180"/>
            <a:ext cx="4883727" cy="77452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3619500" y="2273300"/>
            <a:ext cx="3606800" cy="1155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0421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5724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64873"/>
            <a:ext cx="10515600" cy="32120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434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slide layout">
  <p:cSld name="Contents slide layout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3"/>
          <p:cNvSpPr txBox="1">
            <a:spLocks noGrp="1"/>
          </p:cNvSpPr>
          <p:nvPr>
            <p:ph type="body" idx="1"/>
          </p:nvPr>
        </p:nvSpPr>
        <p:spPr>
          <a:xfrm>
            <a:off x="323530" y="400473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 anchor="ctr">
            <a:noAutofit/>
          </a:bodyPr>
          <a:lstStyle>
            <a:lvl1pPr marL="457223" marR="0" lvl="0" indent="-22861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46" marR="0" lvl="1" indent="-3810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69" marR="0" lvl="2" indent="-35561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91" marR="0" lvl="3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114" marR="0" lvl="4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337" marR="0" lvl="5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560" marR="0" lvl="6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783" marR="0" lvl="7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5006" marR="0" lvl="8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99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3556000" y="2851150"/>
            <a:ext cx="3606800" cy="1155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556000" y="1105336"/>
            <a:ext cx="761675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79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3619500" y="3098801"/>
            <a:ext cx="3606800" cy="1155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19500" y="889000"/>
            <a:ext cx="6096000" cy="1714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918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ECAFAB7A-535A-686C-FF83-B90AA73E8A9C}"/>
              </a:ext>
            </a:extLst>
          </p:cNvPr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rgbClr val="7ABC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093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6FC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FE91-9FB2-C437-3915-8CCF5F28C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3869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slide layout">
  <p:cSld name="Contents slide layout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3"/>
          <p:cNvSpPr txBox="1">
            <a:spLocks noGrp="1"/>
          </p:cNvSpPr>
          <p:nvPr>
            <p:ph type="body" idx="1"/>
          </p:nvPr>
        </p:nvSpPr>
        <p:spPr>
          <a:xfrm>
            <a:off x="323530" y="400473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 anchor="ctr">
            <a:noAutofit/>
          </a:bodyPr>
          <a:lstStyle>
            <a:lvl1pPr marL="457223" marR="0" lvl="0" indent="-22861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46" marR="0" lvl="1" indent="-3810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69" marR="0" lvl="2" indent="-35561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91" marR="0" lvl="3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114" marR="0" lvl="4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337" marR="0" lvl="5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560" marR="0" lvl="6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783" marR="0" lvl="7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5006" marR="0" lvl="8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8832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3172690" y="2851150"/>
            <a:ext cx="3606800" cy="1155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172690" y="1105336"/>
            <a:ext cx="800006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83113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3.xml"/><Relationship Id="rId9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bin"/><Relationship Id="rId11" Type="http://schemas.openxmlformats.org/officeDocument/2006/relationships/image" Target="../media/image5.png"/><Relationship Id="rId5" Type="http://schemas.openxmlformats.org/officeDocument/2006/relationships/image" Target="../media/image10.jpeg"/><Relationship Id="rId10" Type="http://schemas.openxmlformats.org/officeDocument/2006/relationships/image" Target="../media/image4.png"/><Relationship Id="rId4" Type="http://schemas.openxmlformats.org/officeDocument/2006/relationships/theme" Target="../theme/theme5.xml"/><Relationship Id="rId9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theme" Target="../theme/theme6.xml"/><Relationship Id="rId9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5.jpe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jpeg"/><Relationship Id="rId11" Type="http://schemas.openxmlformats.org/officeDocument/2006/relationships/image" Target="../media/image3.png"/><Relationship Id="rId5" Type="http://schemas.openxmlformats.org/officeDocument/2006/relationships/theme" Target="../theme/theme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759448D-6B78-5888-AB88-3BE543AC06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3075" y="971550"/>
            <a:ext cx="6024707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ID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B4D80ED-6B81-3E10-7F08-BAE63937F6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73075" y="2947988"/>
            <a:ext cx="6024707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D" altLang="en-US" dirty="0"/>
              <a:t>Click to edit Master text styles Font Corbel Light</a:t>
            </a:r>
          </a:p>
          <a:p>
            <a:pPr lvl="1"/>
            <a:r>
              <a:rPr lang="en-ID" altLang="en-US" dirty="0"/>
              <a:t>Second level</a:t>
            </a:r>
          </a:p>
          <a:p>
            <a:pPr lvl="2"/>
            <a:r>
              <a:rPr lang="en-ID" altLang="en-US" dirty="0"/>
              <a:t>Third level</a:t>
            </a:r>
          </a:p>
          <a:p>
            <a:pPr lvl="3"/>
            <a:r>
              <a:rPr lang="en-ID" altLang="en-US" dirty="0"/>
              <a:t>Fourth level</a:t>
            </a:r>
          </a:p>
          <a:p>
            <a:pPr lvl="4"/>
            <a:r>
              <a:rPr lang="en-ID" altLang="en-US" dirty="0"/>
              <a:t>Fifth level</a:t>
            </a:r>
          </a:p>
        </p:txBody>
      </p:sp>
      <p:grpSp>
        <p:nvGrpSpPr>
          <p:cNvPr id="1028" name="Group 8">
            <a:extLst>
              <a:ext uri="{FF2B5EF4-FFF2-40B4-BE49-F238E27FC236}">
                <a16:creationId xmlns:a16="http://schemas.microsoft.com/office/drawing/2014/main" id="{D8355786-CAB9-644F-B3AD-09BFC5823CF1}"/>
              </a:ext>
            </a:extLst>
          </p:cNvPr>
          <p:cNvGrpSpPr>
            <a:grpSpLocks/>
          </p:cNvGrpSpPr>
          <p:nvPr/>
        </p:nvGrpSpPr>
        <p:grpSpPr bwMode="auto">
          <a:xfrm>
            <a:off x="0" y="6531538"/>
            <a:ext cx="12192000" cy="353943"/>
            <a:chOff x="0" y="6526709"/>
            <a:chExt cx="12192000" cy="3547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775933C-EB5E-8FB8-2363-E0ABACB12483}"/>
                </a:ext>
              </a:extLst>
            </p:cNvPr>
            <p:cNvSpPr/>
            <p:nvPr/>
          </p:nvSpPr>
          <p:spPr>
            <a:xfrm>
              <a:off x="9480550" y="6596134"/>
              <a:ext cx="2711450" cy="262513"/>
            </a:xfrm>
            <a:prstGeom prst="rect">
              <a:avLst/>
            </a:prstGeom>
            <a:solidFill>
              <a:srgbClr val="FFCC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grpSp>
          <p:nvGrpSpPr>
            <p:cNvPr id="1036" name="Group 10">
              <a:extLst>
                <a:ext uri="{FF2B5EF4-FFF2-40B4-BE49-F238E27FC236}">
                  <a16:creationId xmlns:a16="http://schemas.microsoft.com/office/drawing/2014/main" id="{590AF6D3-BB9E-55A7-0BB4-1F56AD091E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526709"/>
              <a:ext cx="12192000" cy="354721"/>
              <a:chOff x="0" y="6526709"/>
              <a:chExt cx="12192000" cy="354721"/>
            </a:xfrm>
          </p:grpSpPr>
          <p:sp>
            <p:nvSpPr>
              <p:cNvPr id="1037" name="TextBox 20">
                <a:extLst>
                  <a:ext uri="{FF2B5EF4-FFF2-40B4-BE49-F238E27FC236}">
                    <a16:creationId xmlns:a16="http://schemas.microsoft.com/office/drawing/2014/main" id="{03C20F53-8B83-7858-32F3-07B37D66FB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1010" y="6560540"/>
                <a:ext cx="2710990" cy="261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ts val="2263"/>
                  </a:lnSpc>
                </a:pP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F P   U N S R I    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    A g r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b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s n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057E8D8-70B2-EE50-D037-2A7D8B16C745}"/>
                  </a:ext>
                </a:extLst>
              </p:cNvPr>
              <p:cNvSpPr/>
              <p:nvPr/>
            </p:nvSpPr>
            <p:spPr>
              <a:xfrm>
                <a:off x="0" y="6596134"/>
                <a:ext cx="9480550" cy="262513"/>
              </a:xfrm>
              <a:prstGeom prst="rect">
                <a:avLst/>
              </a:prstGeom>
              <a:solidFill>
                <a:srgbClr val="75B54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/>
              </a:p>
            </p:txBody>
          </p:sp>
          <p:sp>
            <p:nvSpPr>
              <p:cNvPr id="1039" name="TextBox 13">
                <a:extLst>
                  <a:ext uri="{FF2B5EF4-FFF2-40B4-BE49-F238E27FC236}">
                    <a16:creationId xmlns:a16="http://schemas.microsoft.com/office/drawing/2014/main" id="{EC1D40D5-1FD6-A159-17A2-71F52C682812}"/>
                  </a:ext>
                </a:extLst>
              </p:cNvPr>
              <p:cNvSpPr txBox="1">
                <a:spLocks noChangeArrowheads="1"/>
              </p:cNvSpPr>
              <p:nvPr userDrawn="1"/>
            </p:nvSpPr>
            <p:spPr bwMode="auto">
              <a:xfrm>
                <a:off x="1172025" y="6526709"/>
                <a:ext cx="3968011" cy="35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N u r t u r </a:t>
                </a:r>
                <a:r>
                  <a:rPr lang="en-ID" altLang="en-US" sz="1700" b="1" i="0" dirty="0" err="1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i</a:t>
                </a:r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 n g    A g r </a:t>
                </a:r>
                <a:r>
                  <a:rPr lang="en-ID" altLang="en-US" sz="1700" b="1" i="0" dirty="0" err="1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i</a:t>
                </a:r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 p r e n e u r</a:t>
                </a:r>
              </a:p>
            </p:txBody>
          </p:sp>
        </p:grpSp>
      </p:grpSp>
      <p:grpSp>
        <p:nvGrpSpPr>
          <p:cNvPr id="1029" name="Group 14">
            <a:extLst>
              <a:ext uri="{FF2B5EF4-FFF2-40B4-BE49-F238E27FC236}">
                <a16:creationId xmlns:a16="http://schemas.microsoft.com/office/drawing/2014/main" id="{555D944F-547F-C7DA-44EF-E7268DA04E51}"/>
              </a:ext>
            </a:extLst>
          </p:cNvPr>
          <p:cNvGrpSpPr>
            <a:grpSpLocks/>
          </p:cNvGrpSpPr>
          <p:nvPr/>
        </p:nvGrpSpPr>
        <p:grpSpPr bwMode="auto">
          <a:xfrm>
            <a:off x="58738" y="0"/>
            <a:ext cx="2435225" cy="696913"/>
            <a:chOff x="58733" y="0"/>
            <a:chExt cx="3584148" cy="1045263"/>
          </a:xfrm>
        </p:grpSpPr>
        <p:grpSp>
          <p:nvGrpSpPr>
            <p:cNvPr id="1030" name="Group 15">
              <a:extLst>
                <a:ext uri="{FF2B5EF4-FFF2-40B4-BE49-F238E27FC236}">
                  <a16:creationId xmlns:a16="http://schemas.microsoft.com/office/drawing/2014/main" id="{0ABC1252-570C-D842-C8EE-14F4025D24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33" y="0"/>
              <a:ext cx="2480017" cy="1045263"/>
              <a:chOff x="77542" y="-138236"/>
              <a:chExt cx="2480017" cy="1045263"/>
            </a:xfrm>
          </p:grpSpPr>
          <p:pic>
            <p:nvPicPr>
              <p:cNvPr id="1032" name="Picture 2" descr="Gambar Kampus Merdeka Png, Vektor, PSD, dan Clipart Dengan ...">
                <a:extLst>
                  <a:ext uri="{FF2B5EF4-FFF2-40B4-BE49-F238E27FC236}">
                    <a16:creationId xmlns:a16="http://schemas.microsoft.com/office/drawing/2014/main" id="{D935FA85-6161-D4B2-105B-E218A2544B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42" y="-138236"/>
                <a:ext cx="1045263" cy="1045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3" name="Picture 4" descr="Download Logo Universitas Sriwijaya Vector | Pelajar Info">
                <a:extLst>
                  <a:ext uri="{FF2B5EF4-FFF2-40B4-BE49-F238E27FC236}">
                    <a16:creationId xmlns:a16="http://schemas.microsoft.com/office/drawing/2014/main" id="{4216C614-F048-DF3C-84E0-126BCF8A77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171" y="53341"/>
                <a:ext cx="606518" cy="606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34" name="Freeform 21">
                <a:extLst>
                  <a:ext uri="{FF2B5EF4-FFF2-40B4-BE49-F238E27FC236}">
                    <a16:creationId xmlns:a16="http://schemas.microsoft.com/office/drawing/2014/main" id="{F44FAFB4-334E-C554-B3F6-1EB6505D0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308" y="52120"/>
                <a:ext cx="898251" cy="606518"/>
              </a:xfrm>
              <a:custGeom>
                <a:avLst/>
                <a:gdLst>
                  <a:gd name="T0" fmla="*/ 0 w 518429"/>
                  <a:gd name="T1" fmla="*/ 0 h 384022"/>
                  <a:gd name="T2" fmla="*/ 518429 w 518429"/>
                  <a:gd name="T3" fmla="*/ 0 h 384022"/>
                  <a:gd name="T4" fmla="*/ 518429 w 518429"/>
                  <a:gd name="T5" fmla="*/ 384022 h 384022"/>
                  <a:gd name="T6" fmla="*/ 0 w 518429"/>
                  <a:gd name="T7" fmla="*/ 384022 h 384022"/>
                  <a:gd name="T8" fmla="*/ 0 w 518429"/>
                  <a:gd name="T9" fmla="*/ 0 h 384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8429" h="384022">
                    <a:moveTo>
                      <a:pt x="0" y="0"/>
                    </a:moveTo>
                    <a:lnTo>
                      <a:pt x="518429" y="0"/>
                    </a:lnTo>
                    <a:lnTo>
                      <a:pt x="518429" y="384022"/>
                    </a:lnTo>
                    <a:lnTo>
                      <a:pt x="0" y="384022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8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sq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</p:grpSp>
        <p:pic>
          <p:nvPicPr>
            <p:cNvPr id="1031" name="Picture 2" descr="ASIIN – School of Computer Science">
              <a:extLst>
                <a:ext uri="{FF2B5EF4-FFF2-40B4-BE49-F238E27FC236}">
                  <a16:creationId xmlns:a16="http://schemas.microsoft.com/office/drawing/2014/main" id="{7CC7AC4E-962B-1EFE-DDC5-9B48968AC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750" y="173722"/>
              <a:ext cx="1104131" cy="609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6" r:id="rId2"/>
    <p:sldLayoutId id="2147483820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 Light" panose="020B0303020204020204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 Light" panose="020B0303020204020204" pitchFamily="34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 Light" panose="020B0303020204020204" pitchFamily="34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orbel Light" panose="020B0303020204020204" pitchFamily="34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orbel Light" panose="020B03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922ECF6B-F744-6D84-64B2-39346BEE6A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81400" y="1306513"/>
            <a:ext cx="76962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ID" altLang="en-US" dirty="0"/>
              <a:t>Click to edit Master Title</a:t>
            </a:r>
            <a:br>
              <a:rPr lang="en-ID" altLang="en-US" dirty="0"/>
            </a:br>
            <a:r>
              <a:rPr lang="en-ID" altLang="en-US" dirty="0"/>
              <a:t>Font Corbel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CC26F44-C23A-19B9-A9DD-069AF048BC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54425" y="3119438"/>
            <a:ext cx="48831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D" altLang="en-US" dirty="0"/>
              <a:t>Click to edit Master Sub-Title</a:t>
            </a:r>
            <a:br>
              <a:rPr lang="en-ID" altLang="en-US" dirty="0"/>
            </a:br>
            <a:r>
              <a:rPr lang="en-ID" altLang="en-US" dirty="0"/>
              <a:t>Font Corbel Light</a:t>
            </a:r>
          </a:p>
        </p:txBody>
      </p:sp>
      <p:grpSp>
        <p:nvGrpSpPr>
          <p:cNvPr id="2057" name="Group 3">
            <a:extLst>
              <a:ext uri="{FF2B5EF4-FFF2-40B4-BE49-F238E27FC236}">
                <a16:creationId xmlns:a16="http://schemas.microsoft.com/office/drawing/2014/main" id="{331FF19E-E5B6-F7AD-188C-CB0B4E92EB94}"/>
              </a:ext>
            </a:extLst>
          </p:cNvPr>
          <p:cNvGrpSpPr>
            <a:grpSpLocks/>
          </p:cNvGrpSpPr>
          <p:nvPr/>
        </p:nvGrpSpPr>
        <p:grpSpPr bwMode="auto">
          <a:xfrm>
            <a:off x="9618663" y="0"/>
            <a:ext cx="2435225" cy="696913"/>
            <a:chOff x="58733" y="0"/>
            <a:chExt cx="3584148" cy="1045263"/>
          </a:xfrm>
        </p:grpSpPr>
        <p:grpSp>
          <p:nvGrpSpPr>
            <p:cNvPr id="2058" name="Group 4">
              <a:extLst>
                <a:ext uri="{FF2B5EF4-FFF2-40B4-BE49-F238E27FC236}">
                  <a16:creationId xmlns:a16="http://schemas.microsoft.com/office/drawing/2014/main" id="{10778894-FECB-FCB6-6D41-D3E689EE43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33" y="0"/>
              <a:ext cx="2480017" cy="1045263"/>
              <a:chOff x="77542" y="-138236"/>
              <a:chExt cx="2480017" cy="1045263"/>
            </a:xfrm>
          </p:grpSpPr>
          <p:pic>
            <p:nvPicPr>
              <p:cNvPr id="2060" name="Picture 2" descr="Gambar Kampus Merdeka Png, Vektor, PSD, dan Clipart Dengan ...">
                <a:extLst>
                  <a:ext uri="{FF2B5EF4-FFF2-40B4-BE49-F238E27FC236}">
                    <a16:creationId xmlns:a16="http://schemas.microsoft.com/office/drawing/2014/main" id="{E690E366-B5D9-676B-3965-CE44B2DEE9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42" y="-138236"/>
                <a:ext cx="1045263" cy="1045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1" name="Picture 4" descr="Download Logo Universitas Sriwijaya Vector | Pelajar Info">
                <a:extLst>
                  <a:ext uri="{FF2B5EF4-FFF2-40B4-BE49-F238E27FC236}">
                    <a16:creationId xmlns:a16="http://schemas.microsoft.com/office/drawing/2014/main" id="{3354FE73-79A7-AE51-5EB2-DFD38FB7E5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171" y="53341"/>
                <a:ext cx="606518" cy="606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62" name="Freeform 21">
                <a:extLst>
                  <a:ext uri="{FF2B5EF4-FFF2-40B4-BE49-F238E27FC236}">
                    <a16:creationId xmlns:a16="http://schemas.microsoft.com/office/drawing/2014/main" id="{4CD01D85-2FCA-6CF2-8A55-B439DDE77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308" y="52120"/>
                <a:ext cx="898251" cy="606518"/>
              </a:xfrm>
              <a:custGeom>
                <a:avLst/>
                <a:gdLst>
                  <a:gd name="T0" fmla="*/ 0 w 518429"/>
                  <a:gd name="T1" fmla="*/ 0 h 384022"/>
                  <a:gd name="T2" fmla="*/ 518429 w 518429"/>
                  <a:gd name="T3" fmla="*/ 0 h 384022"/>
                  <a:gd name="T4" fmla="*/ 518429 w 518429"/>
                  <a:gd name="T5" fmla="*/ 384022 h 384022"/>
                  <a:gd name="T6" fmla="*/ 0 w 518429"/>
                  <a:gd name="T7" fmla="*/ 384022 h 384022"/>
                  <a:gd name="T8" fmla="*/ 0 w 518429"/>
                  <a:gd name="T9" fmla="*/ 0 h 384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8429" h="384022">
                    <a:moveTo>
                      <a:pt x="0" y="0"/>
                    </a:moveTo>
                    <a:lnTo>
                      <a:pt x="518429" y="0"/>
                    </a:lnTo>
                    <a:lnTo>
                      <a:pt x="518429" y="384022"/>
                    </a:lnTo>
                    <a:lnTo>
                      <a:pt x="0" y="384022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6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sq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</p:grpSp>
        <p:pic>
          <p:nvPicPr>
            <p:cNvPr id="2059" name="Picture 2" descr="ASIIN – School of Computer Science">
              <a:extLst>
                <a:ext uri="{FF2B5EF4-FFF2-40B4-BE49-F238E27FC236}">
                  <a16:creationId xmlns:a16="http://schemas.microsoft.com/office/drawing/2014/main" id="{6774F2FF-5879-FD37-BDFB-D73771FA30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750" y="173722"/>
              <a:ext cx="1104131" cy="609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8">
            <a:extLst>
              <a:ext uri="{FF2B5EF4-FFF2-40B4-BE49-F238E27FC236}">
                <a16:creationId xmlns:a16="http://schemas.microsoft.com/office/drawing/2014/main" id="{80B2317B-5A5D-2D5A-94AC-62BD237FEFF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6534401"/>
            <a:ext cx="12192000" cy="353943"/>
            <a:chOff x="0" y="6526709"/>
            <a:chExt cx="12192000" cy="3547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A3F64E-46B3-9E5F-0C14-66F7ADB2C0F9}"/>
                </a:ext>
              </a:extLst>
            </p:cNvPr>
            <p:cNvSpPr/>
            <p:nvPr/>
          </p:nvSpPr>
          <p:spPr>
            <a:xfrm>
              <a:off x="9480550" y="6596134"/>
              <a:ext cx="2711450" cy="262513"/>
            </a:xfrm>
            <a:prstGeom prst="rect">
              <a:avLst/>
            </a:prstGeom>
            <a:solidFill>
              <a:srgbClr val="FFCC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grpSp>
          <p:nvGrpSpPr>
            <p:cNvPr id="4" name="Group 10">
              <a:extLst>
                <a:ext uri="{FF2B5EF4-FFF2-40B4-BE49-F238E27FC236}">
                  <a16:creationId xmlns:a16="http://schemas.microsoft.com/office/drawing/2014/main" id="{7A19D956-B3A1-B6F1-9E81-72C0F2DF4C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526709"/>
              <a:ext cx="12192000" cy="354721"/>
              <a:chOff x="0" y="6526709"/>
              <a:chExt cx="12192000" cy="354721"/>
            </a:xfrm>
          </p:grpSpPr>
          <p:sp>
            <p:nvSpPr>
              <p:cNvPr id="5" name="TextBox 20">
                <a:extLst>
                  <a:ext uri="{FF2B5EF4-FFF2-40B4-BE49-F238E27FC236}">
                    <a16:creationId xmlns:a16="http://schemas.microsoft.com/office/drawing/2014/main" id="{7CBDCFBF-A149-DCD8-1A6F-246B445E0E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1010" y="6560540"/>
                <a:ext cx="2710990" cy="261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ts val="2263"/>
                  </a:lnSpc>
                </a:pP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F P   U N S R I    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    A g r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b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s n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s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FFDAA3F-4CDA-743C-AEA5-80EAF8DC53BA}"/>
                  </a:ext>
                </a:extLst>
              </p:cNvPr>
              <p:cNvSpPr/>
              <p:nvPr/>
            </p:nvSpPr>
            <p:spPr>
              <a:xfrm>
                <a:off x="0" y="6596134"/>
                <a:ext cx="9480550" cy="262513"/>
              </a:xfrm>
              <a:prstGeom prst="rect">
                <a:avLst/>
              </a:prstGeom>
              <a:solidFill>
                <a:srgbClr val="75B54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/>
              </a:p>
            </p:txBody>
          </p:sp>
          <p:sp>
            <p:nvSpPr>
              <p:cNvPr id="7" name="TextBox 13">
                <a:extLst>
                  <a:ext uri="{FF2B5EF4-FFF2-40B4-BE49-F238E27FC236}">
                    <a16:creationId xmlns:a16="http://schemas.microsoft.com/office/drawing/2014/main" id="{2C7B984C-B96C-E5BC-144C-809AF972EE49}"/>
                  </a:ext>
                </a:extLst>
              </p:cNvPr>
              <p:cNvSpPr txBox="1">
                <a:spLocks noChangeArrowheads="1"/>
              </p:cNvSpPr>
              <p:nvPr userDrawn="1"/>
            </p:nvSpPr>
            <p:spPr bwMode="auto">
              <a:xfrm>
                <a:off x="1172025" y="6526709"/>
                <a:ext cx="3968011" cy="35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N u r t u r </a:t>
                </a:r>
                <a:r>
                  <a:rPr lang="en-ID" altLang="en-US" sz="1700" b="1" i="0" dirty="0" err="1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i</a:t>
                </a:r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 n g    A g r </a:t>
                </a:r>
                <a:r>
                  <a:rPr lang="en-ID" altLang="en-US" sz="1700" b="1" i="0" dirty="0" err="1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i</a:t>
                </a:r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 p r e n e u r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6C7F914-BC99-8628-A1EF-E977B6D178D9}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2" t="3049" r="19566" b="4586"/>
          <a:stretch/>
        </p:blipFill>
        <p:spPr>
          <a:xfrm>
            <a:off x="-1418383" y="1507633"/>
            <a:ext cx="3726872" cy="36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Gambar Tanah Yang Ditanami Png, Vektor, PSD, dan Clipart Dengan Background  Transparan untuk Download Gratis | Pngtree">
            <a:extLst>
              <a:ext uri="{FF2B5EF4-FFF2-40B4-BE49-F238E27FC236}">
                <a16:creationId xmlns:a16="http://schemas.microsoft.com/office/drawing/2014/main" id="{FE8AFC4C-28E9-9606-D421-5A3CB814E3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6443"/>
            <a:ext cx="2736408" cy="201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 Light" panose="020B0303020204020204" pitchFamily="34" charset="0"/>
          <a:ea typeface="+mn-ea"/>
          <a:cs typeface="+mn-cs"/>
        </a:defRPr>
      </a:lvl1pPr>
      <a:lvl2pPr marL="4572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F8DC8B-2FBB-1145-F748-69302F3A044A}"/>
              </a:ext>
            </a:extLst>
          </p:cNvPr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75" name="Title Placeholder 1">
            <a:extLst>
              <a:ext uri="{FF2B5EF4-FFF2-40B4-BE49-F238E27FC236}">
                <a16:creationId xmlns:a16="http://schemas.microsoft.com/office/drawing/2014/main" id="{01D5795A-3AD9-6806-131E-019F99751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46088" y="914400"/>
            <a:ext cx="8912225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D" altLang="en-US" dirty="0"/>
              <a:t>Click to edit Master title style</a:t>
            </a:r>
          </a:p>
        </p:txBody>
      </p:sp>
      <p:sp>
        <p:nvSpPr>
          <p:cNvPr id="3076" name="Text Placeholder 2">
            <a:extLst>
              <a:ext uri="{FF2B5EF4-FFF2-40B4-BE49-F238E27FC236}">
                <a16:creationId xmlns:a16="http://schemas.microsoft.com/office/drawing/2014/main" id="{C43728C7-E076-CCA7-4419-BEC43FDD1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2366963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D" altLang="en-US" dirty="0"/>
              <a:t>Click to edit Master text styles</a:t>
            </a:r>
          </a:p>
        </p:txBody>
      </p:sp>
      <p:grpSp>
        <p:nvGrpSpPr>
          <p:cNvPr id="3081" name="Group 18">
            <a:extLst>
              <a:ext uri="{FF2B5EF4-FFF2-40B4-BE49-F238E27FC236}">
                <a16:creationId xmlns:a16="http://schemas.microsoft.com/office/drawing/2014/main" id="{E72CADEE-F5E4-87C1-D880-31DD54833058}"/>
              </a:ext>
            </a:extLst>
          </p:cNvPr>
          <p:cNvGrpSpPr>
            <a:grpSpLocks/>
          </p:cNvGrpSpPr>
          <p:nvPr/>
        </p:nvGrpSpPr>
        <p:grpSpPr bwMode="auto">
          <a:xfrm>
            <a:off x="9653588" y="0"/>
            <a:ext cx="2435225" cy="696913"/>
            <a:chOff x="58733" y="0"/>
            <a:chExt cx="3584148" cy="1045263"/>
          </a:xfrm>
        </p:grpSpPr>
        <p:grpSp>
          <p:nvGrpSpPr>
            <p:cNvPr id="3082" name="Group 20">
              <a:extLst>
                <a:ext uri="{FF2B5EF4-FFF2-40B4-BE49-F238E27FC236}">
                  <a16:creationId xmlns:a16="http://schemas.microsoft.com/office/drawing/2014/main" id="{5C2E7366-1789-B962-DD5D-F80E2D6263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33" y="0"/>
              <a:ext cx="2480017" cy="1045263"/>
              <a:chOff x="77542" y="-138236"/>
              <a:chExt cx="2480017" cy="1045263"/>
            </a:xfrm>
          </p:grpSpPr>
          <p:pic>
            <p:nvPicPr>
              <p:cNvPr id="3084" name="Picture 2" descr="Gambar Kampus Merdeka Png, Vektor, PSD, dan Clipart Dengan ...">
                <a:extLst>
                  <a:ext uri="{FF2B5EF4-FFF2-40B4-BE49-F238E27FC236}">
                    <a16:creationId xmlns:a16="http://schemas.microsoft.com/office/drawing/2014/main" id="{7221240E-9840-28A3-B97F-28BD25E474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42" y="-138236"/>
                <a:ext cx="1045263" cy="1045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5" name="Picture 4" descr="Download Logo Universitas Sriwijaya Vector | Pelajar Info">
                <a:extLst>
                  <a:ext uri="{FF2B5EF4-FFF2-40B4-BE49-F238E27FC236}">
                    <a16:creationId xmlns:a16="http://schemas.microsoft.com/office/drawing/2014/main" id="{098F3753-BF91-500C-EAB5-C6E5E1DD9F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171" y="53341"/>
                <a:ext cx="606518" cy="606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86" name="Freeform 21">
                <a:extLst>
                  <a:ext uri="{FF2B5EF4-FFF2-40B4-BE49-F238E27FC236}">
                    <a16:creationId xmlns:a16="http://schemas.microsoft.com/office/drawing/2014/main" id="{01D33C86-4A8D-007A-A2A6-EF4CCAC02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308" y="52120"/>
                <a:ext cx="898251" cy="606518"/>
              </a:xfrm>
              <a:custGeom>
                <a:avLst/>
                <a:gdLst>
                  <a:gd name="T0" fmla="*/ 0 w 518429"/>
                  <a:gd name="T1" fmla="*/ 0 h 384022"/>
                  <a:gd name="T2" fmla="*/ 518429 w 518429"/>
                  <a:gd name="T3" fmla="*/ 0 h 384022"/>
                  <a:gd name="T4" fmla="*/ 518429 w 518429"/>
                  <a:gd name="T5" fmla="*/ 384022 h 384022"/>
                  <a:gd name="T6" fmla="*/ 0 w 518429"/>
                  <a:gd name="T7" fmla="*/ 384022 h 384022"/>
                  <a:gd name="T8" fmla="*/ 0 w 518429"/>
                  <a:gd name="T9" fmla="*/ 0 h 384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8429" h="384022">
                    <a:moveTo>
                      <a:pt x="0" y="0"/>
                    </a:moveTo>
                    <a:lnTo>
                      <a:pt x="518429" y="0"/>
                    </a:lnTo>
                    <a:lnTo>
                      <a:pt x="518429" y="384022"/>
                    </a:lnTo>
                    <a:lnTo>
                      <a:pt x="0" y="384022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7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sq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</p:grpSp>
        <p:pic>
          <p:nvPicPr>
            <p:cNvPr id="3083" name="Picture 2" descr="ASIIN – School of Computer Science">
              <a:extLst>
                <a:ext uri="{FF2B5EF4-FFF2-40B4-BE49-F238E27FC236}">
                  <a16:creationId xmlns:a16="http://schemas.microsoft.com/office/drawing/2014/main" id="{F964DBB5-50E7-778D-8EBD-626ED32FD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750" y="173722"/>
              <a:ext cx="1104131" cy="609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8">
            <a:extLst>
              <a:ext uri="{FF2B5EF4-FFF2-40B4-BE49-F238E27FC236}">
                <a16:creationId xmlns:a16="http://schemas.microsoft.com/office/drawing/2014/main" id="{354583E3-6DA2-3A7C-659F-1561FE8415F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6545156"/>
            <a:ext cx="12191540" cy="353943"/>
            <a:chOff x="0" y="7204031"/>
            <a:chExt cx="12191540" cy="3547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2200C3-1A3B-CB17-6BD4-97811AFC0018}"/>
                </a:ext>
              </a:extLst>
            </p:cNvPr>
            <p:cNvSpPr/>
            <p:nvPr/>
          </p:nvSpPr>
          <p:spPr>
            <a:xfrm>
              <a:off x="0" y="7263331"/>
              <a:ext cx="2711450" cy="262513"/>
            </a:xfrm>
            <a:prstGeom prst="rect">
              <a:avLst/>
            </a:prstGeom>
            <a:solidFill>
              <a:srgbClr val="FFCC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grpSp>
          <p:nvGrpSpPr>
            <p:cNvPr id="4" name="Group 10">
              <a:extLst>
                <a:ext uri="{FF2B5EF4-FFF2-40B4-BE49-F238E27FC236}">
                  <a16:creationId xmlns:a16="http://schemas.microsoft.com/office/drawing/2014/main" id="{DB8FDA5D-415F-B84E-387E-549B531389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7204031"/>
              <a:ext cx="12191540" cy="354721"/>
              <a:chOff x="0" y="7204031"/>
              <a:chExt cx="12191540" cy="354721"/>
            </a:xfrm>
          </p:grpSpPr>
          <p:sp>
            <p:nvSpPr>
              <p:cNvPr id="5" name="TextBox 20">
                <a:extLst>
                  <a:ext uri="{FF2B5EF4-FFF2-40B4-BE49-F238E27FC236}">
                    <a16:creationId xmlns:a16="http://schemas.microsoft.com/office/drawing/2014/main" id="{E40F20BE-4FBA-9D34-1E49-3985DD94C5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7227460"/>
                <a:ext cx="2710990" cy="261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ts val="2263"/>
                  </a:lnSpc>
                </a:pP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F P   U N S R I    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    A g r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b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s n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s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FB101E9-EFB0-EBA2-C8E7-200119BE1279}"/>
                  </a:ext>
                </a:extLst>
              </p:cNvPr>
              <p:cNvSpPr/>
              <p:nvPr/>
            </p:nvSpPr>
            <p:spPr>
              <a:xfrm>
                <a:off x="2710990" y="7262687"/>
                <a:ext cx="9480550" cy="262513"/>
              </a:xfrm>
              <a:prstGeom prst="rect">
                <a:avLst/>
              </a:prstGeom>
              <a:solidFill>
                <a:srgbClr val="75B54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/>
              </a:p>
            </p:txBody>
          </p:sp>
          <p:sp>
            <p:nvSpPr>
              <p:cNvPr id="9" name="TextBox 13">
                <a:extLst>
                  <a:ext uri="{FF2B5EF4-FFF2-40B4-BE49-F238E27FC236}">
                    <a16:creationId xmlns:a16="http://schemas.microsoft.com/office/drawing/2014/main" id="{4E9672CD-9824-4E35-A88F-215D3C6B3B12}"/>
                  </a:ext>
                </a:extLst>
              </p:cNvPr>
              <p:cNvSpPr txBox="1">
                <a:spLocks noChangeArrowheads="1"/>
              </p:cNvSpPr>
              <p:nvPr userDrawn="1"/>
            </p:nvSpPr>
            <p:spPr bwMode="auto">
              <a:xfrm>
                <a:off x="8024680" y="7204031"/>
                <a:ext cx="3968011" cy="35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N u r t u r </a:t>
                </a:r>
                <a:r>
                  <a:rPr lang="en-ID" altLang="en-US" sz="1700" b="1" i="0" dirty="0" err="1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i</a:t>
                </a:r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 n g    A g r </a:t>
                </a:r>
                <a:r>
                  <a:rPr lang="en-ID" altLang="en-US" sz="1700" b="1" i="0" dirty="0" err="1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i</a:t>
                </a:r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 p r e n e u r</a:t>
                </a:r>
              </a:p>
            </p:txBody>
          </p:sp>
        </p:grpSp>
      </p:grpSp>
      <p:pic>
        <p:nvPicPr>
          <p:cNvPr id="2054" name="Picture 6" descr="Gambar Tanah Yang Ditanami Png, Vektor, PSD, dan Clipart Dengan Background  Transparan untuk Download Gratis | Pngtree">
            <a:extLst>
              <a:ext uri="{FF2B5EF4-FFF2-40B4-BE49-F238E27FC236}">
                <a16:creationId xmlns:a16="http://schemas.microsoft.com/office/drawing/2014/main" id="{3FCD69F8-2ADA-5A16-ADFF-23075EC453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04401" y="5144353"/>
            <a:ext cx="2387599" cy="175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11" r:id="rId2"/>
    <p:sldLayoutId id="2147483821" r:id="rId3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4000" b="1" kern="1200">
          <a:solidFill>
            <a:srgbClr val="262626"/>
          </a:solidFill>
          <a:latin typeface="Corbel" panose="020B0503020204020204" pitchFamily="34" charset="0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orbel" panose="020B0503020204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orbel" panose="020B0503020204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orbel" panose="020B0503020204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orbel" panose="020B0503020204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2400" kern="1200">
          <a:solidFill>
            <a:srgbClr val="404040"/>
          </a:solidFill>
          <a:latin typeface="Corbel Light" panose="020B0303020204020204" pitchFamily="34" charset="0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87CA60-A8DD-3B59-990D-ECED26BE6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0" y="287338"/>
            <a:ext cx="8145463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80279271-AA14-DDA4-1AA1-61C3FEDBC4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09900" y="1846263"/>
            <a:ext cx="814546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D" altLang="en-US" dirty="0"/>
              <a:t>Click to edit Master text styles</a:t>
            </a:r>
          </a:p>
          <a:p>
            <a:pPr lvl="1"/>
            <a:r>
              <a:rPr lang="en-ID" altLang="en-US" dirty="0"/>
              <a:t>Second level</a:t>
            </a:r>
          </a:p>
          <a:p>
            <a:pPr lvl="2"/>
            <a:r>
              <a:rPr lang="en-ID" altLang="en-US" dirty="0"/>
              <a:t>Third level</a:t>
            </a:r>
          </a:p>
          <a:p>
            <a:pPr lvl="3"/>
            <a:r>
              <a:rPr lang="en-ID" altLang="en-US" dirty="0"/>
              <a:t>Fourth level</a:t>
            </a:r>
          </a:p>
          <a:p>
            <a:pPr lvl="4"/>
            <a:r>
              <a:rPr lang="en-ID" altLang="en-US" dirty="0"/>
              <a:t>Fifth level</a:t>
            </a:r>
          </a:p>
        </p:txBody>
      </p:sp>
      <p:grpSp>
        <p:nvGrpSpPr>
          <p:cNvPr id="4103" name="Group 3">
            <a:extLst>
              <a:ext uri="{FF2B5EF4-FFF2-40B4-BE49-F238E27FC236}">
                <a16:creationId xmlns:a16="http://schemas.microsoft.com/office/drawing/2014/main" id="{ADBA97F8-EB1A-8A93-B811-E2ACF6C2B98F}"/>
              </a:ext>
            </a:extLst>
          </p:cNvPr>
          <p:cNvGrpSpPr>
            <a:grpSpLocks/>
          </p:cNvGrpSpPr>
          <p:nvPr/>
        </p:nvGrpSpPr>
        <p:grpSpPr bwMode="auto">
          <a:xfrm>
            <a:off x="9618663" y="9525"/>
            <a:ext cx="2435225" cy="696913"/>
            <a:chOff x="58733" y="0"/>
            <a:chExt cx="3584148" cy="1045263"/>
          </a:xfrm>
        </p:grpSpPr>
        <p:grpSp>
          <p:nvGrpSpPr>
            <p:cNvPr id="4104" name="Group 4">
              <a:extLst>
                <a:ext uri="{FF2B5EF4-FFF2-40B4-BE49-F238E27FC236}">
                  <a16:creationId xmlns:a16="http://schemas.microsoft.com/office/drawing/2014/main" id="{338D8801-1D41-CC0A-99EF-9280BD8CF6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33" y="0"/>
              <a:ext cx="2480017" cy="1045263"/>
              <a:chOff x="77542" y="-138236"/>
              <a:chExt cx="2480017" cy="1045263"/>
            </a:xfrm>
          </p:grpSpPr>
          <p:pic>
            <p:nvPicPr>
              <p:cNvPr id="4106" name="Picture 2" descr="Gambar Kampus Merdeka Png, Vektor, PSD, dan Clipart Dengan ...">
                <a:extLst>
                  <a:ext uri="{FF2B5EF4-FFF2-40B4-BE49-F238E27FC236}">
                    <a16:creationId xmlns:a16="http://schemas.microsoft.com/office/drawing/2014/main" id="{C1B64B2D-8FC3-B673-0854-91F51CD4C9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42" y="-138236"/>
                <a:ext cx="1045263" cy="1045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7" name="Picture 4" descr="Download Logo Universitas Sriwijaya Vector | Pelajar Info">
                <a:extLst>
                  <a:ext uri="{FF2B5EF4-FFF2-40B4-BE49-F238E27FC236}">
                    <a16:creationId xmlns:a16="http://schemas.microsoft.com/office/drawing/2014/main" id="{873B31BC-098D-EE41-B7B0-3F570B8655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171" y="53341"/>
                <a:ext cx="606518" cy="606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8" name="Freeform 21">
                <a:extLst>
                  <a:ext uri="{FF2B5EF4-FFF2-40B4-BE49-F238E27FC236}">
                    <a16:creationId xmlns:a16="http://schemas.microsoft.com/office/drawing/2014/main" id="{292E3A0C-2AFC-77AF-F7CA-2E1248AF3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308" y="52120"/>
                <a:ext cx="898251" cy="606518"/>
              </a:xfrm>
              <a:custGeom>
                <a:avLst/>
                <a:gdLst>
                  <a:gd name="T0" fmla="*/ 0 w 518429"/>
                  <a:gd name="T1" fmla="*/ 0 h 384022"/>
                  <a:gd name="T2" fmla="*/ 518429 w 518429"/>
                  <a:gd name="T3" fmla="*/ 0 h 384022"/>
                  <a:gd name="T4" fmla="*/ 518429 w 518429"/>
                  <a:gd name="T5" fmla="*/ 384022 h 384022"/>
                  <a:gd name="T6" fmla="*/ 0 w 518429"/>
                  <a:gd name="T7" fmla="*/ 384022 h 384022"/>
                  <a:gd name="T8" fmla="*/ 0 w 518429"/>
                  <a:gd name="T9" fmla="*/ 0 h 384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8429" h="384022">
                    <a:moveTo>
                      <a:pt x="0" y="0"/>
                    </a:moveTo>
                    <a:lnTo>
                      <a:pt x="518429" y="0"/>
                    </a:lnTo>
                    <a:lnTo>
                      <a:pt x="518429" y="384022"/>
                    </a:lnTo>
                    <a:lnTo>
                      <a:pt x="0" y="384022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7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sq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</p:grpSp>
        <p:pic>
          <p:nvPicPr>
            <p:cNvPr id="4105" name="Picture 2" descr="ASIIN – School of Computer Science">
              <a:extLst>
                <a:ext uri="{FF2B5EF4-FFF2-40B4-BE49-F238E27FC236}">
                  <a16:creationId xmlns:a16="http://schemas.microsoft.com/office/drawing/2014/main" id="{759EF89D-BC59-FED3-DA8B-EA962A6A68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750" y="173722"/>
              <a:ext cx="1104131" cy="609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67656582-749F-D388-3605-2988CD6E838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6543772"/>
            <a:ext cx="12192000" cy="353943"/>
            <a:chOff x="0" y="6526709"/>
            <a:chExt cx="12192000" cy="3547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469FDA4-1CBA-3AC3-0DFB-678953FE577F}"/>
                </a:ext>
              </a:extLst>
            </p:cNvPr>
            <p:cNvSpPr/>
            <p:nvPr/>
          </p:nvSpPr>
          <p:spPr>
            <a:xfrm>
              <a:off x="9480550" y="6596134"/>
              <a:ext cx="2711450" cy="262513"/>
            </a:xfrm>
            <a:prstGeom prst="rect">
              <a:avLst/>
            </a:prstGeom>
            <a:solidFill>
              <a:srgbClr val="FFCC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98DF2A08-CEA9-1911-A9DF-D0EFD0AFD7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526709"/>
              <a:ext cx="12192000" cy="354721"/>
              <a:chOff x="0" y="6526709"/>
              <a:chExt cx="12192000" cy="354721"/>
            </a:xfrm>
          </p:grpSpPr>
          <p:sp>
            <p:nvSpPr>
              <p:cNvPr id="6" name="TextBox 20">
                <a:extLst>
                  <a:ext uri="{FF2B5EF4-FFF2-40B4-BE49-F238E27FC236}">
                    <a16:creationId xmlns:a16="http://schemas.microsoft.com/office/drawing/2014/main" id="{403F0692-8E22-51C6-150B-D3EE52D91A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1010" y="6560540"/>
                <a:ext cx="2710990" cy="261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ts val="2263"/>
                  </a:lnSpc>
                </a:pP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F P   U N S R I    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    A g r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b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s n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s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93AE565-B6AD-865C-5EF5-5255F0996722}"/>
                  </a:ext>
                </a:extLst>
              </p:cNvPr>
              <p:cNvSpPr/>
              <p:nvPr/>
            </p:nvSpPr>
            <p:spPr>
              <a:xfrm>
                <a:off x="0" y="6596134"/>
                <a:ext cx="9480550" cy="262513"/>
              </a:xfrm>
              <a:prstGeom prst="rect">
                <a:avLst/>
              </a:prstGeom>
              <a:solidFill>
                <a:srgbClr val="75B54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/>
              </a:p>
            </p:txBody>
          </p:sp>
          <p:sp>
            <p:nvSpPr>
              <p:cNvPr id="8" name="TextBox 13">
                <a:extLst>
                  <a:ext uri="{FF2B5EF4-FFF2-40B4-BE49-F238E27FC236}">
                    <a16:creationId xmlns:a16="http://schemas.microsoft.com/office/drawing/2014/main" id="{CD9832CD-D3E0-CBBB-F735-063127CBB7E5}"/>
                  </a:ext>
                </a:extLst>
              </p:cNvPr>
              <p:cNvSpPr txBox="1">
                <a:spLocks noChangeArrowheads="1"/>
              </p:cNvSpPr>
              <p:nvPr userDrawn="1"/>
            </p:nvSpPr>
            <p:spPr bwMode="auto">
              <a:xfrm>
                <a:off x="1172025" y="6526709"/>
                <a:ext cx="3968011" cy="35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N u r t u r </a:t>
                </a:r>
                <a:r>
                  <a:rPr lang="en-ID" altLang="en-US" sz="1700" b="1" i="0" dirty="0" err="1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i</a:t>
                </a:r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 n g    A g r </a:t>
                </a:r>
                <a:r>
                  <a:rPr lang="en-ID" altLang="en-US" sz="1700" b="1" i="0" dirty="0" err="1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i</a:t>
                </a:r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 p r e n e u r</a:t>
                </a: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</p:sldLayoutIdLst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000" b="1" kern="1200" spc="-50">
          <a:solidFill>
            <a:srgbClr val="404040"/>
          </a:solidFill>
          <a:latin typeface="Corbel" panose="020B0503020204020204" pitchFamily="34" charset="0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rgbClr val="404040"/>
          </a:solidFill>
          <a:latin typeface="Corbel Light" panose="020B0303020204020204" pitchFamily="34" charset="0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2400" kern="1200">
          <a:solidFill>
            <a:srgbClr val="404040"/>
          </a:solidFill>
          <a:latin typeface="Corbel Light" panose="020B0303020204020204" pitchFamily="34" charset="0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2400" kern="1200">
          <a:solidFill>
            <a:srgbClr val="404040"/>
          </a:solidFill>
          <a:latin typeface="Corbel Light" panose="020B0303020204020204" pitchFamily="34" charset="0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2400" kern="1200">
          <a:solidFill>
            <a:srgbClr val="404040"/>
          </a:solidFill>
          <a:latin typeface="Corbel Light" panose="020B0303020204020204" pitchFamily="34" charset="0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2400" kern="1200">
          <a:solidFill>
            <a:srgbClr val="404040"/>
          </a:solidFill>
          <a:latin typeface="Corbel Light" panose="020B0303020204020204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13">
            <a:extLst>
              <a:ext uri="{FF2B5EF4-FFF2-40B4-BE49-F238E27FC236}">
                <a16:creationId xmlns:a16="http://schemas.microsoft.com/office/drawing/2014/main" id="{7811F0D3-5648-C936-32C9-214406E24F1A}"/>
              </a:ext>
            </a:extLst>
          </p:cNvPr>
          <p:cNvSpPr/>
          <p:nvPr/>
        </p:nvSpPr>
        <p:spPr>
          <a:xfrm>
            <a:off x="9173028" y="4357386"/>
            <a:ext cx="4600135" cy="1844475"/>
          </a:xfrm>
          <a:custGeom>
            <a:avLst/>
            <a:gdLst>
              <a:gd name="connsiteX0" fmla="*/ 6066682 w 6066681"/>
              <a:gd name="connsiteY0" fmla="*/ 690775 h 2487492"/>
              <a:gd name="connsiteX1" fmla="*/ 3542909 w 6066681"/>
              <a:gd name="connsiteY1" fmla="*/ 31086 h 2487492"/>
              <a:gd name="connsiteX2" fmla="*/ 934132 w 6066681"/>
              <a:gd name="connsiteY2" fmla="*/ 264001 h 2487492"/>
              <a:gd name="connsiteX3" fmla="*/ 0 w 6066681"/>
              <a:gd name="connsiteY3" fmla="*/ 430830 h 2487492"/>
              <a:gd name="connsiteX4" fmla="*/ 805915 w 6066681"/>
              <a:gd name="connsiteY4" fmla="*/ 924530 h 2487492"/>
              <a:gd name="connsiteX5" fmla="*/ 3143380 w 6066681"/>
              <a:gd name="connsiteY5" fmla="*/ 2101585 h 2487492"/>
              <a:gd name="connsiteX6" fmla="*/ 6066682 w 6066681"/>
              <a:gd name="connsiteY6" fmla="*/ 2487492 h 2487492"/>
              <a:gd name="connsiteX7" fmla="*/ 6066682 w 6066681"/>
              <a:gd name="connsiteY7" fmla="*/ 690775 h 2487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66681" h="2487492">
                <a:moveTo>
                  <a:pt x="6066682" y="690775"/>
                </a:moveTo>
                <a:cubicBezTo>
                  <a:pt x="5239484" y="393908"/>
                  <a:pt x="4405622" y="133188"/>
                  <a:pt x="3542909" y="31086"/>
                </a:cubicBezTo>
                <a:cubicBezTo>
                  <a:pt x="2680713" y="-70887"/>
                  <a:pt x="1807261" y="96654"/>
                  <a:pt x="934132" y="264001"/>
                </a:cubicBezTo>
                <a:cubicBezTo>
                  <a:pt x="623876" y="323555"/>
                  <a:pt x="313620" y="382851"/>
                  <a:pt x="0" y="430830"/>
                </a:cubicBezTo>
                <a:cubicBezTo>
                  <a:pt x="272477" y="589125"/>
                  <a:pt x="539261" y="756924"/>
                  <a:pt x="805915" y="924530"/>
                </a:cubicBezTo>
                <a:cubicBezTo>
                  <a:pt x="1556908" y="1396827"/>
                  <a:pt x="2308030" y="1869123"/>
                  <a:pt x="3143380" y="2101585"/>
                </a:cubicBezTo>
                <a:cubicBezTo>
                  <a:pt x="4088833" y="2364569"/>
                  <a:pt x="5075170" y="2438219"/>
                  <a:pt x="6066682" y="2487492"/>
                </a:cubicBezTo>
                <a:lnTo>
                  <a:pt x="6066682" y="690775"/>
                </a:lnTo>
                <a:close/>
              </a:path>
            </a:pathLst>
          </a:custGeom>
          <a:blipFill dpi="0" rotWithShape="0">
            <a:blip r:embed="rId5">
              <a:alphaModFix amt="50000"/>
            </a:blip>
            <a:srcRect/>
            <a:stretch>
              <a:fillRect t="-63332" b="3212"/>
            </a:stretch>
          </a:blipFill>
          <a:ln w="6462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9" name="Freeform 16">
            <a:extLst>
              <a:ext uri="{FF2B5EF4-FFF2-40B4-BE49-F238E27FC236}">
                <a16:creationId xmlns:a16="http://schemas.microsoft.com/office/drawing/2014/main" id="{7602FCF3-70E3-71C2-701B-C2BC72108145}"/>
              </a:ext>
            </a:extLst>
          </p:cNvPr>
          <p:cNvSpPr/>
          <p:nvPr/>
        </p:nvSpPr>
        <p:spPr>
          <a:xfrm rot="166686">
            <a:off x="8453954" y="5501530"/>
            <a:ext cx="5044332" cy="1205696"/>
          </a:xfrm>
          <a:custGeom>
            <a:avLst/>
            <a:gdLst>
              <a:gd name="connsiteX0" fmla="*/ 7777101 w 7777100"/>
              <a:gd name="connsiteY0" fmla="*/ 1558941 h 1558940"/>
              <a:gd name="connsiteX1" fmla="*/ 7777101 w 7777100"/>
              <a:gd name="connsiteY1" fmla="*/ 410984 h 1558940"/>
              <a:gd name="connsiteX2" fmla="*/ 4476653 w 7777100"/>
              <a:gd name="connsiteY2" fmla="*/ 764 h 1558940"/>
              <a:gd name="connsiteX3" fmla="*/ 1169994 w 7777100"/>
              <a:gd name="connsiteY3" fmla="*/ 739341 h 1558940"/>
              <a:gd name="connsiteX4" fmla="*/ 0 w 7777100"/>
              <a:gd name="connsiteY4" fmla="*/ 1110828 h 1558940"/>
              <a:gd name="connsiteX5" fmla="*/ 1009691 w 7777100"/>
              <a:gd name="connsiteY5" fmla="*/ 1558941 h 1558940"/>
              <a:gd name="connsiteX6" fmla="*/ 7777101 w 7777100"/>
              <a:gd name="connsiteY6" fmla="*/ 1558941 h 155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7100" h="1558940">
                <a:moveTo>
                  <a:pt x="7777101" y="1558941"/>
                </a:moveTo>
                <a:lnTo>
                  <a:pt x="7777101" y="410984"/>
                </a:lnTo>
                <a:cubicBezTo>
                  <a:pt x="6681889" y="174577"/>
                  <a:pt x="5584220" y="-13527"/>
                  <a:pt x="4476653" y="764"/>
                </a:cubicBezTo>
                <a:cubicBezTo>
                  <a:pt x="3353560" y="15313"/>
                  <a:pt x="2261583" y="377489"/>
                  <a:pt x="1169994" y="739341"/>
                </a:cubicBezTo>
                <a:cubicBezTo>
                  <a:pt x="782109" y="868020"/>
                  <a:pt x="394160" y="996440"/>
                  <a:pt x="0" y="1110828"/>
                </a:cubicBezTo>
                <a:cubicBezTo>
                  <a:pt x="339884" y="1252763"/>
                  <a:pt x="675111" y="1405367"/>
                  <a:pt x="1009691" y="1558941"/>
                </a:cubicBezTo>
                <a:lnTo>
                  <a:pt x="7777101" y="1558941"/>
                </a:lnTo>
                <a:close/>
              </a:path>
            </a:pathLst>
          </a:custGeom>
          <a:blipFill dpi="0" rotWithShape="1">
            <a:blip r:embed="rId6">
              <a:alphaModFix amt="46000"/>
            </a:blip>
            <a:srcRect/>
            <a:stretch>
              <a:fillRect r="-28000"/>
            </a:stretch>
          </a:blipFill>
          <a:ln w="6462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128" name="Title Placeholder 1">
            <a:extLst>
              <a:ext uri="{FF2B5EF4-FFF2-40B4-BE49-F238E27FC236}">
                <a16:creationId xmlns:a16="http://schemas.microsoft.com/office/drawing/2014/main" id="{CFF859F2-6A16-7059-2569-FC0E4AA99F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9899" y="1079632"/>
            <a:ext cx="76962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ID" altLang="en-US" dirty="0"/>
              <a:t>Click to edit Master Title</a:t>
            </a:r>
            <a:br>
              <a:rPr lang="en-ID" altLang="en-US" dirty="0"/>
            </a:br>
            <a:r>
              <a:rPr lang="en-ID" altLang="en-US" dirty="0"/>
              <a:t>Font Corbel</a:t>
            </a:r>
          </a:p>
        </p:txBody>
      </p:sp>
      <p:sp>
        <p:nvSpPr>
          <p:cNvPr id="5129" name="Text Placeholder 2">
            <a:extLst>
              <a:ext uri="{FF2B5EF4-FFF2-40B4-BE49-F238E27FC236}">
                <a16:creationId xmlns:a16="http://schemas.microsoft.com/office/drawing/2014/main" id="{8C6C9A0A-F44E-0F14-363C-490CBF1A1B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41350" y="2954338"/>
            <a:ext cx="48831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D" altLang="en-US"/>
              <a:t>Click to edit Master Sub-Title</a:t>
            </a:r>
            <a:br>
              <a:rPr lang="en-ID" altLang="en-US"/>
            </a:br>
            <a:r>
              <a:rPr lang="en-ID" altLang="en-US"/>
              <a:t>Font Corbel Light</a:t>
            </a:r>
          </a:p>
        </p:txBody>
      </p:sp>
      <p:sp>
        <p:nvSpPr>
          <p:cNvPr id="51" name="Freeform 14">
            <a:extLst>
              <a:ext uri="{FF2B5EF4-FFF2-40B4-BE49-F238E27FC236}">
                <a16:creationId xmlns:a16="http://schemas.microsoft.com/office/drawing/2014/main" id="{6DFA11A8-44D7-C3C8-7878-2B45DB2AF735}"/>
              </a:ext>
            </a:extLst>
          </p:cNvPr>
          <p:cNvSpPr/>
          <p:nvPr/>
        </p:nvSpPr>
        <p:spPr>
          <a:xfrm>
            <a:off x="10021599" y="3487710"/>
            <a:ext cx="4340802" cy="1325564"/>
          </a:xfrm>
          <a:custGeom>
            <a:avLst/>
            <a:gdLst>
              <a:gd name="connsiteX0" fmla="*/ 4340803 w 4340802"/>
              <a:gd name="connsiteY0" fmla="*/ 610085 h 2263251"/>
              <a:gd name="connsiteX1" fmla="*/ 2909718 w 4340802"/>
              <a:gd name="connsiteY1" fmla="*/ 106427 h 2263251"/>
              <a:gd name="connsiteX2" fmla="*/ 772794 w 4340802"/>
              <a:gd name="connsiteY2" fmla="*/ 56702 h 2263251"/>
              <a:gd name="connsiteX3" fmla="*/ 0 w 4340802"/>
              <a:gd name="connsiteY3" fmla="*/ 106557 h 2263251"/>
              <a:gd name="connsiteX4" fmla="*/ 608350 w 4340802"/>
              <a:gd name="connsiteY4" fmla="*/ 580664 h 2263251"/>
              <a:gd name="connsiteX5" fmla="*/ 2396204 w 4340802"/>
              <a:gd name="connsiteY5" fmla="*/ 1748989 h 2263251"/>
              <a:gd name="connsiteX6" fmla="*/ 4340803 w 4340802"/>
              <a:gd name="connsiteY6" fmla="*/ 2263252 h 2263251"/>
              <a:gd name="connsiteX7" fmla="*/ 4340803 w 4340802"/>
              <a:gd name="connsiteY7" fmla="*/ 610150 h 226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0802" h="2263251">
                <a:moveTo>
                  <a:pt x="4340803" y="610085"/>
                </a:moveTo>
                <a:cubicBezTo>
                  <a:pt x="3876001" y="401613"/>
                  <a:pt x="3402530" y="221850"/>
                  <a:pt x="2909718" y="106427"/>
                </a:cubicBezTo>
                <a:cubicBezTo>
                  <a:pt x="2219793" y="-55165"/>
                  <a:pt x="1496164" y="833"/>
                  <a:pt x="772794" y="56702"/>
                </a:cubicBezTo>
                <a:cubicBezTo>
                  <a:pt x="515713" y="76618"/>
                  <a:pt x="258698" y="96340"/>
                  <a:pt x="0" y="106557"/>
                </a:cubicBezTo>
                <a:cubicBezTo>
                  <a:pt x="206493" y="259872"/>
                  <a:pt x="407486" y="420300"/>
                  <a:pt x="608350" y="580664"/>
                </a:cubicBezTo>
                <a:cubicBezTo>
                  <a:pt x="1174134" y="1032397"/>
                  <a:pt x="1740047" y="1484066"/>
                  <a:pt x="2396204" y="1748989"/>
                </a:cubicBezTo>
                <a:cubicBezTo>
                  <a:pt x="3017621" y="1999816"/>
                  <a:pt x="3674489" y="2145695"/>
                  <a:pt x="4340803" y="2263252"/>
                </a:cubicBezTo>
                <a:lnTo>
                  <a:pt x="4340803" y="610150"/>
                </a:lnTo>
                <a:close/>
              </a:path>
            </a:pathLst>
          </a:custGeom>
          <a:blipFill dpi="0" rotWithShape="1">
            <a:blip r:embed="rId7">
              <a:alphaModFix amt="50000"/>
            </a:blip>
            <a:srcRect/>
            <a:stretch>
              <a:fillRect l="-30000" t="-9114" r="15000" b="-31520"/>
            </a:stretch>
          </a:blipFill>
          <a:ln w="6462" cap="flat">
            <a:noFill/>
            <a:prstDash val="solid"/>
            <a:miter/>
          </a:ln>
          <a:effectLst>
            <a:reflection stA="0" endPos="65000" dist="50800" dir="5400000" sy="-100000" algn="bl" rotWithShape="0"/>
            <a:softEdge rad="0"/>
          </a:effectLst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5132" name="Group 3">
            <a:extLst>
              <a:ext uri="{FF2B5EF4-FFF2-40B4-BE49-F238E27FC236}">
                <a16:creationId xmlns:a16="http://schemas.microsoft.com/office/drawing/2014/main" id="{479B35EE-3695-E8A2-2C6B-16C14AA9278D}"/>
              </a:ext>
            </a:extLst>
          </p:cNvPr>
          <p:cNvGrpSpPr>
            <a:grpSpLocks/>
          </p:cNvGrpSpPr>
          <p:nvPr/>
        </p:nvGrpSpPr>
        <p:grpSpPr bwMode="auto">
          <a:xfrm>
            <a:off x="58738" y="0"/>
            <a:ext cx="2435225" cy="696913"/>
            <a:chOff x="58733" y="0"/>
            <a:chExt cx="3584148" cy="1045263"/>
          </a:xfrm>
        </p:grpSpPr>
        <p:grpSp>
          <p:nvGrpSpPr>
            <p:cNvPr id="5133" name="Group 4">
              <a:extLst>
                <a:ext uri="{FF2B5EF4-FFF2-40B4-BE49-F238E27FC236}">
                  <a16:creationId xmlns:a16="http://schemas.microsoft.com/office/drawing/2014/main" id="{8846F21D-92F9-4490-92F4-A2B43FBD67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33" y="0"/>
              <a:ext cx="2480017" cy="1045263"/>
              <a:chOff x="77542" y="-138236"/>
              <a:chExt cx="2480017" cy="1045263"/>
            </a:xfrm>
          </p:grpSpPr>
          <p:pic>
            <p:nvPicPr>
              <p:cNvPr id="5135" name="Picture 2" descr="Gambar Kampus Merdeka Png, Vektor, PSD, dan Clipart Dengan ...">
                <a:extLst>
                  <a:ext uri="{FF2B5EF4-FFF2-40B4-BE49-F238E27FC236}">
                    <a16:creationId xmlns:a16="http://schemas.microsoft.com/office/drawing/2014/main" id="{D1E72964-33F2-4332-6633-7895FDAB76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42" y="-138236"/>
                <a:ext cx="1045263" cy="1045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6" name="Picture 4" descr="Download Logo Universitas Sriwijaya Vector | Pelajar Info">
                <a:extLst>
                  <a:ext uri="{FF2B5EF4-FFF2-40B4-BE49-F238E27FC236}">
                    <a16:creationId xmlns:a16="http://schemas.microsoft.com/office/drawing/2014/main" id="{02BDCCEF-18C3-B1C0-67BE-A23CC2E4D7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171" y="53341"/>
                <a:ext cx="606518" cy="606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7" name="Freeform 21">
                <a:extLst>
                  <a:ext uri="{FF2B5EF4-FFF2-40B4-BE49-F238E27FC236}">
                    <a16:creationId xmlns:a16="http://schemas.microsoft.com/office/drawing/2014/main" id="{77ECDA44-140C-08A2-8ADD-E7220287E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308" y="52120"/>
                <a:ext cx="898251" cy="606518"/>
              </a:xfrm>
              <a:custGeom>
                <a:avLst/>
                <a:gdLst>
                  <a:gd name="T0" fmla="*/ 0 w 518429"/>
                  <a:gd name="T1" fmla="*/ 0 h 384022"/>
                  <a:gd name="T2" fmla="*/ 518429 w 518429"/>
                  <a:gd name="T3" fmla="*/ 0 h 384022"/>
                  <a:gd name="T4" fmla="*/ 518429 w 518429"/>
                  <a:gd name="T5" fmla="*/ 384022 h 384022"/>
                  <a:gd name="T6" fmla="*/ 0 w 518429"/>
                  <a:gd name="T7" fmla="*/ 384022 h 384022"/>
                  <a:gd name="T8" fmla="*/ 0 w 518429"/>
                  <a:gd name="T9" fmla="*/ 0 h 384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8429" h="384022">
                    <a:moveTo>
                      <a:pt x="0" y="0"/>
                    </a:moveTo>
                    <a:lnTo>
                      <a:pt x="518429" y="0"/>
                    </a:lnTo>
                    <a:lnTo>
                      <a:pt x="518429" y="384022"/>
                    </a:lnTo>
                    <a:lnTo>
                      <a:pt x="0" y="384022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10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sq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</p:grpSp>
        <p:pic>
          <p:nvPicPr>
            <p:cNvPr id="5134" name="Picture 2" descr="ASIIN – School of Computer Science">
              <a:extLst>
                <a:ext uri="{FF2B5EF4-FFF2-40B4-BE49-F238E27FC236}">
                  <a16:creationId xmlns:a16="http://schemas.microsoft.com/office/drawing/2014/main" id="{4BEBF0A3-F09E-EB33-E5F8-E0509899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750" y="173722"/>
              <a:ext cx="1104131" cy="609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8">
            <a:extLst>
              <a:ext uri="{FF2B5EF4-FFF2-40B4-BE49-F238E27FC236}">
                <a16:creationId xmlns:a16="http://schemas.microsoft.com/office/drawing/2014/main" id="{EE4B5CA3-C51C-8E37-5549-5D8B9B54D9E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3832" y="6544091"/>
            <a:ext cx="12409032" cy="353943"/>
            <a:chOff x="0" y="7204031"/>
            <a:chExt cx="12191540" cy="3547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263560-F24E-DE2B-1249-911207E5A2A9}"/>
                </a:ext>
              </a:extLst>
            </p:cNvPr>
            <p:cNvSpPr/>
            <p:nvPr/>
          </p:nvSpPr>
          <p:spPr>
            <a:xfrm>
              <a:off x="0" y="7263331"/>
              <a:ext cx="2711450" cy="262513"/>
            </a:xfrm>
            <a:prstGeom prst="rect">
              <a:avLst/>
            </a:prstGeom>
            <a:solidFill>
              <a:srgbClr val="FFCC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grpSp>
          <p:nvGrpSpPr>
            <p:cNvPr id="4" name="Group 10">
              <a:extLst>
                <a:ext uri="{FF2B5EF4-FFF2-40B4-BE49-F238E27FC236}">
                  <a16:creationId xmlns:a16="http://schemas.microsoft.com/office/drawing/2014/main" id="{7300632D-0F51-4001-FC42-1DED54EF7C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7204031"/>
              <a:ext cx="12191540" cy="354721"/>
              <a:chOff x="0" y="7204031"/>
              <a:chExt cx="12191540" cy="354721"/>
            </a:xfrm>
          </p:grpSpPr>
          <p:sp>
            <p:nvSpPr>
              <p:cNvPr id="5" name="TextBox 20">
                <a:extLst>
                  <a:ext uri="{FF2B5EF4-FFF2-40B4-BE49-F238E27FC236}">
                    <a16:creationId xmlns:a16="http://schemas.microsoft.com/office/drawing/2014/main" id="{B19AC719-0E3A-0A9E-6C86-409E4FD9F1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7227460"/>
                <a:ext cx="2710990" cy="261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ts val="2263"/>
                  </a:lnSpc>
                </a:pP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F P   U N S R I    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    A g r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b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s n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s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364154E-2408-276B-BA8D-243B9E3D0C26}"/>
                  </a:ext>
                </a:extLst>
              </p:cNvPr>
              <p:cNvSpPr/>
              <p:nvPr/>
            </p:nvSpPr>
            <p:spPr>
              <a:xfrm>
                <a:off x="2710990" y="7262687"/>
                <a:ext cx="9480550" cy="262513"/>
              </a:xfrm>
              <a:prstGeom prst="rect">
                <a:avLst/>
              </a:prstGeom>
              <a:solidFill>
                <a:srgbClr val="75B54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/>
              </a:p>
            </p:txBody>
          </p:sp>
          <p:sp>
            <p:nvSpPr>
              <p:cNvPr id="7" name="TextBox 13">
                <a:extLst>
                  <a:ext uri="{FF2B5EF4-FFF2-40B4-BE49-F238E27FC236}">
                    <a16:creationId xmlns:a16="http://schemas.microsoft.com/office/drawing/2014/main" id="{8060A469-376B-C337-55C1-5B9B8AE0E0AB}"/>
                  </a:ext>
                </a:extLst>
              </p:cNvPr>
              <p:cNvSpPr txBox="1">
                <a:spLocks noChangeArrowheads="1"/>
              </p:cNvSpPr>
              <p:nvPr userDrawn="1"/>
            </p:nvSpPr>
            <p:spPr bwMode="auto">
              <a:xfrm>
                <a:off x="8024680" y="7204031"/>
                <a:ext cx="3968011" cy="35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N u r t u r </a:t>
                </a:r>
                <a:r>
                  <a:rPr lang="en-ID" altLang="en-US" sz="1700" b="1" i="0" dirty="0" err="1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i</a:t>
                </a:r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 n g    A g r </a:t>
                </a:r>
                <a:r>
                  <a:rPr lang="en-ID" altLang="en-US" sz="1700" b="1" i="0" dirty="0" err="1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i</a:t>
                </a:r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 p r e n e u r</a:t>
                </a: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17" r:id="rId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 Light" panose="020B0303020204020204" pitchFamily="34" charset="0"/>
          <a:ea typeface="+mn-ea"/>
          <a:cs typeface="+mn-cs"/>
        </a:defRPr>
      </a:lvl1pPr>
      <a:lvl2pPr marL="4572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8D002-0C00-07E6-1DC4-FBCB66911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6913"/>
            <a:ext cx="105156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A6A27-EEA2-ACDD-8722-AF6B7EA09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2E2E0DB0-EAE4-E1DB-AE96-5CAF768CB8C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6543772"/>
            <a:ext cx="12192000" cy="353943"/>
            <a:chOff x="0" y="6526709"/>
            <a:chExt cx="12192000" cy="35472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FDFD30-56AC-BE4C-8786-3BCBE822691B}"/>
                </a:ext>
              </a:extLst>
            </p:cNvPr>
            <p:cNvSpPr/>
            <p:nvPr/>
          </p:nvSpPr>
          <p:spPr>
            <a:xfrm>
              <a:off x="9480550" y="6596134"/>
              <a:ext cx="2711450" cy="262513"/>
            </a:xfrm>
            <a:prstGeom prst="rect">
              <a:avLst/>
            </a:prstGeom>
            <a:solidFill>
              <a:srgbClr val="FFCC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0CC46808-6C48-D412-A0FB-1AB79F5F8D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526709"/>
              <a:ext cx="12192000" cy="354721"/>
              <a:chOff x="0" y="6526709"/>
              <a:chExt cx="12192000" cy="354721"/>
            </a:xfrm>
          </p:grpSpPr>
          <p:sp>
            <p:nvSpPr>
              <p:cNvPr id="10" name="TextBox 20">
                <a:extLst>
                  <a:ext uri="{FF2B5EF4-FFF2-40B4-BE49-F238E27FC236}">
                    <a16:creationId xmlns:a16="http://schemas.microsoft.com/office/drawing/2014/main" id="{CFAD002D-6E36-A4FF-85F8-86AFBEB7AE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1010" y="6560540"/>
                <a:ext cx="2710990" cy="261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ts val="2263"/>
                  </a:lnSpc>
                </a:pP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F P   U N S R I    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    A g r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b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s n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s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627969C-FF59-8003-4742-BA6A2534BBFD}"/>
                  </a:ext>
                </a:extLst>
              </p:cNvPr>
              <p:cNvSpPr/>
              <p:nvPr/>
            </p:nvSpPr>
            <p:spPr>
              <a:xfrm>
                <a:off x="0" y="6596134"/>
                <a:ext cx="9480550" cy="262513"/>
              </a:xfrm>
              <a:prstGeom prst="rect">
                <a:avLst/>
              </a:prstGeom>
              <a:solidFill>
                <a:srgbClr val="75B54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/>
              </a:p>
            </p:txBody>
          </p:sp>
          <p:sp>
            <p:nvSpPr>
              <p:cNvPr id="12" name="TextBox 13">
                <a:extLst>
                  <a:ext uri="{FF2B5EF4-FFF2-40B4-BE49-F238E27FC236}">
                    <a16:creationId xmlns:a16="http://schemas.microsoft.com/office/drawing/2014/main" id="{0082958F-6DFC-B01C-348E-086230902EB9}"/>
                  </a:ext>
                </a:extLst>
              </p:cNvPr>
              <p:cNvSpPr txBox="1">
                <a:spLocks noChangeArrowheads="1"/>
              </p:cNvSpPr>
              <p:nvPr userDrawn="1"/>
            </p:nvSpPr>
            <p:spPr bwMode="auto">
              <a:xfrm>
                <a:off x="1172025" y="6526709"/>
                <a:ext cx="3968011" cy="35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N u r t u r </a:t>
                </a:r>
                <a:r>
                  <a:rPr lang="en-ID" altLang="en-US" sz="1700" b="1" i="0" dirty="0" err="1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i</a:t>
                </a:r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 n g    A g r </a:t>
                </a:r>
                <a:r>
                  <a:rPr lang="en-ID" altLang="en-US" sz="1700" b="1" i="0" dirty="0" err="1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i</a:t>
                </a:r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 p r e n e u r</a:t>
                </a:r>
              </a:p>
            </p:txBody>
          </p:sp>
        </p:grpSp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60AFE3F2-1017-105D-AC98-AFC52949BD6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8738" y="0"/>
            <a:ext cx="2435225" cy="696913"/>
            <a:chOff x="58733" y="0"/>
            <a:chExt cx="3584148" cy="1045263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A79BCDED-392A-ED05-7670-A8391D0B51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33" y="0"/>
              <a:ext cx="2480017" cy="1045263"/>
              <a:chOff x="77542" y="-138236"/>
              <a:chExt cx="2480017" cy="1045263"/>
            </a:xfrm>
          </p:grpSpPr>
          <p:pic>
            <p:nvPicPr>
              <p:cNvPr id="16" name="Picture 2" descr="Gambar Kampus Merdeka Png, Vektor, PSD, dan Clipart Dengan ...">
                <a:extLst>
                  <a:ext uri="{FF2B5EF4-FFF2-40B4-BE49-F238E27FC236}">
                    <a16:creationId xmlns:a16="http://schemas.microsoft.com/office/drawing/2014/main" id="{5018DEAC-0BE0-D437-C866-3AA71508EA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42" y="-138236"/>
                <a:ext cx="1045263" cy="1045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4" descr="Download Logo Universitas Sriwijaya Vector | Pelajar Info">
                <a:extLst>
                  <a:ext uri="{FF2B5EF4-FFF2-40B4-BE49-F238E27FC236}">
                    <a16:creationId xmlns:a16="http://schemas.microsoft.com/office/drawing/2014/main" id="{4C5D8ECA-3B77-B980-6F75-FD0BB5E0E1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171" y="53341"/>
                <a:ext cx="606518" cy="606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Freeform 21">
                <a:extLst>
                  <a:ext uri="{FF2B5EF4-FFF2-40B4-BE49-F238E27FC236}">
                    <a16:creationId xmlns:a16="http://schemas.microsoft.com/office/drawing/2014/main" id="{58E58B6B-6FA4-8447-721C-8F38754A3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308" y="52120"/>
                <a:ext cx="898251" cy="606518"/>
              </a:xfrm>
              <a:custGeom>
                <a:avLst/>
                <a:gdLst>
                  <a:gd name="T0" fmla="*/ 0 w 518429"/>
                  <a:gd name="T1" fmla="*/ 0 h 384022"/>
                  <a:gd name="T2" fmla="*/ 518429 w 518429"/>
                  <a:gd name="T3" fmla="*/ 0 h 384022"/>
                  <a:gd name="T4" fmla="*/ 518429 w 518429"/>
                  <a:gd name="T5" fmla="*/ 384022 h 384022"/>
                  <a:gd name="T6" fmla="*/ 0 w 518429"/>
                  <a:gd name="T7" fmla="*/ 384022 h 384022"/>
                  <a:gd name="T8" fmla="*/ 0 w 518429"/>
                  <a:gd name="T9" fmla="*/ 0 h 384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8429" h="384022">
                    <a:moveTo>
                      <a:pt x="0" y="0"/>
                    </a:moveTo>
                    <a:lnTo>
                      <a:pt x="518429" y="0"/>
                    </a:lnTo>
                    <a:lnTo>
                      <a:pt x="518429" y="384022"/>
                    </a:lnTo>
                    <a:lnTo>
                      <a:pt x="0" y="384022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8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sq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</p:grpSp>
        <p:pic>
          <p:nvPicPr>
            <p:cNvPr id="15" name="Picture 2" descr="ASIIN – School of Computer Science">
              <a:extLst>
                <a:ext uri="{FF2B5EF4-FFF2-40B4-BE49-F238E27FC236}">
                  <a16:creationId xmlns:a16="http://schemas.microsoft.com/office/drawing/2014/main" id="{C35A8EE3-E4FC-2CFF-7624-92E329D0A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750" y="173722"/>
              <a:ext cx="1104131" cy="609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305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1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8D002-0C00-07E6-1DC4-FBCB66911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6913"/>
            <a:ext cx="105156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A6A27-EEA2-ACDD-8722-AF6B7EA09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2E2E0DB0-EAE4-E1DB-AE96-5CAF768CB8C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6543772"/>
            <a:ext cx="12192000" cy="353943"/>
            <a:chOff x="0" y="6526709"/>
            <a:chExt cx="12192000" cy="35472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FDFD30-56AC-BE4C-8786-3BCBE822691B}"/>
                </a:ext>
              </a:extLst>
            </p:cNvPr>
            <p:cNvSpPr/>
            <p:nvPr/>
          </p:nvSpPr>
          <p:spPr>
            <a:xfrm>
              <a:off x="9480550" y="6596134"/>
              <a:ext cx="2711450" cy="262513"/>
            </a:xfrm>
            <a:prstGeom prst="rect">
              <a:avLst/>
            </a:prstGeom>
            <a:solidFill>
              <a:srgbClr val="FFCC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0CC46808-6C48-D412-A0FB-1AB79F5F8D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526709"/>
              <a:ext cx="12192000" cy="354721"/>
              <a:chOff x="0" y="6526709"/>
              <a:chExt cx="12192000" cy="354721"/>
            </a:xfrm>
          </p:grpSpPr>
          <p:sp>
            <p:nvSpPr>
              <p:cNvPr id="10" name="TextBox 20">
                <a:extLst>
                  <a:ext uri="{FF2B5EF4-FFF2-40B4-BE49-F238E27FC236}">
                    <a16:creationId xmlns:a16="http://schemas.microsoft.com/office/drawing/2014/main" id="{CFAD002D-6E36-A4FF-85F8-86AFBEB7AE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1010" y="6560540"/>
                <a:ext cx="2710990" cy="261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ts val="2263"/>
                  </a:lnSpc>
                </a:pP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F P   U N S R I    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    A g r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b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s n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s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627969C-FF59-8003-4742-BA6A2534BBFD}"/>
                  </a:ext>
                </a:extLst>
              </p:cNvPr>
              <p:cNvSpPr/>
              <p:nvPr/>
            </p:nvSpPr>
            <p:spPr>
              <a:xfrm>
                <a:off x="0" y="6596134"/>
                <a:ext cx="9480550" cy="262513"/>
              </a:xfrm>
              <a:prstGeom prst="rect">
                <a:avLst/>
              </a:prstGeom>
              <a:solidFill>
                <a:srgbClr val="75B54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/>
              </a:p>
            </p:txBody>
          </p:sp>
          <p:sp>
            <p:nvSpPr>
              <p:cNvPr id="12" name="TextBox 13">
                <a:extLst>
                  <a:ext uri="{FF2B5EF4-FFF2-40B4-BE49-F238E27FC236}">
                    <a16:creationId xmlns:a16="http://schemas.microsoft.com/office/drawing/2014/main" id="{0082958F-6DFC-B01C-348E-086230902EB9}"/>
                  </a:ext>
                </a:extLst>
              </p:cNvPr>
              <p:cNvSpPr txBox="1">
                <a:spLocks noChangeArrowheads="1"/>
              </p:cNvSpPr>
              <p:nvPr userDrawn="1"/>
            </p:nvSpPr>
            <p:spPr bwMode="auto">
              <a:xfrm>
                <a:off x="1172025" y="6526709"/>
                <a:ext cx="3968011" cy="35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N u r t u r </a:t>
                </a:r>
                <a:r>
                  <a:rPr lang="en-ID" altLang="en-US" sz="1700" b="1" i="0" dirty="0" err="1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i</a:t>
                </a:r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 n g    A g r </a:t>
                </a:r>
                <a:r>
                  <a:rPr lang="en-ID" altLang="en-US" sz="1700" b="1" i="0" dirty="0" err="1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i</a:t>
                </a:r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 p r e n e u r</a:t>
                </a:r>
              </a:p>
            </p:txBody>
          </p:sp>
        </p:grpSp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60AFE3F2-1017-105D-AC98-AFC52949BD6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8738" y="0"/>
            <a:ext cx="2435225" cy="696913"/>
            <a:chOff x="58733" y="0"/>
            <a:chExt cx="3584148" cy="1045263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A79BCDED-392A-ED05-7670-A8391D0B51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33" y="0"/>
              <a:ext cx="2480017" cy="1045263"/>
              <a:chOff x="77542" y="-138236"/>
              <a:chExt cx="2480017" cy="1045263"/>
            </a:xfrm>
          </p:grpSpPr>
          <p:pic>
            <p:nvPicPr>
              <p:cNvPr id="16" name="Picture 2" descr="Gambar Kampus Merdeka Png, Vektor, PSD, dan Clipart Dengan ...">
                <a:extLst>
                  <a:ext uri="{FF2B5EF4-FFF2-40B4-BE49-F238E27FC236}">
                    <a16:creationId xmlns:a16="http://schemas.microsoft.com/office/drawing/2014/main" id="{5018DEAC-0BE0-D437-C866-3AA71508EA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42" y="-138236"/>
                <a:ext cx="1045263" cy="1045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4" descr="Download Logo Universitas Sriwijaya Vector | Pelajar Info">
                <a:extLst>
                  <a:ext uri="{FF2B5EF4-FFF2-40B4-BE49-F238E27FC236}">
                    <a16:creationId xmlns:a16="http://schemas.microsoft.com/office/drawing/2014/main" id="{4C5D8ECA-3B77-B980-6F75-FD0BB5E0E1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171" y="53341"/>
                <a:ext cx="606518" cy="606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Freeform 21">
                <a:extLst>
                  <a:ext uri="{FF2B5EF4-FFF2-40B4-BE49-F238E27FC236}">
                    <a16:creationId xmlns:a16="http://schemas.microsoft.com/office/drawing/2014/main" id="{58E58B6B-6FA4-8447-721C-8F38754A3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308" y="52120"/>
                <a:ext cx="898251" cy="606518"/>
              </a:xfrm>
              <a:custGeom>
                <a:avLst/>
                <a:gdLst>
                  <a:gd name="T0" fmla="*/ 0 w 518429"/>
                  <a:gd name="T1" fmla="*/ 0 h 384022"/>
                  <a:gd name="T2" fmla="*/ 518429 w 518429"/>
                  <a:gd name="T3" fmla="*/ 0 h 384022"/>
                  <a:gd name="T4" fmla="*/ 518429 w 518429"/>
                  <a:gd name="T5" fmla="*/ 384022 h 384022"/>
                  <a:gd name="T6" fmla="*/ 0 w 518429"/>
                  <a:gd name="T7" fmla="*/ 384022 h 384022"/>
                  <a:gd name="T8" fmla="*/ 0 w 518429"/>
                  <a:gd name="T9" fmla="*/ 0 h 384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8429" h="384022">
                    <a:moveTo>
                      <a:pt x="0" y="0"/>
                    </a:moveTo>
                    <a:lnTo>
                      <a:pt x="518429" y="0"/>
                    </a:lnTo>
                    <a:lnTo>
                      <a:pt x="518429" y="384022"/>
                    </a:lnTo>
                    <a:lnTo>
                      <a:pt x="0" y="384022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7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sq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</p:grpSp>
        <p:pic>
          <p:nvPicPr>
            <p:cNvPr id="15" name="Picture 2" descr="ASIIN – School of Computer Science">
              <a:extLst>
                <a:ext uri="{FF2B5EF4-FFF2-40B4-BE49-F238E27FC236}">
                  <a16:creationId xmlns:a16="http://schemas.microsoft.com/office/drawing/2014/main" id="{C35A8EE3-E4FC-2CFF-7624-92E329D0A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750" y="173722"/>
              <a:ext cx="1104131" cy="609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273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3F5989-5B56-F7A5-40D1-BECAD99FA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460500"/>
            <a:ext cx="10058400" cy="1450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THANK YOU</a:t>
            </a: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69729037-8037-C9AA-E4BB-08FDFDE8B89B}"/>
              </a:ext>
            </a:extLst>
          </p:cNvPr>
          <p:cNvGrpSpPr/>
          <p:nvPr/>
        </p:nvGrpSpPr>
        <p:grpSpPr>
          <a:xfrm>
            <a:off x="2794697" y="4006873"/>
            <a:ext cx="6891662" cy="4847745"/>
            <a:chOff x="0" y="0"/>
            <a:chExt cx="1115899" cy="1028191"/>
          </a:xfrm>
          <a:blipFill dpi="0" rotWithShape="1">
            <a:blip r:embed="rId6">
              <a:alphaModFix amt="44000"/>
            </a:blip>
            <a:srcRect/>
            <a:stretch>
              <a:fillRect l="-29000" t="-46000" r="-36000" b="10000"/>
            </a:stretch>
          </a:blipFill>
          <a:effectLst>
            <a:outerShdw dist="50800" dir="5400000" algn="ctr" rotWithShape="0">
              <a:srgbClr val="000000"/>
            </a:outerShdw>
            <a:reflection stA="45000" endPos="65000" dist="50800" dir="5400000" sy="-100000" algn="bl" rotWithShape="0"/>
          </a:effectLst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03963835-F1B6-EFCF-DB84-2954F4BA686F}"/>
                </a:ext>
              </a:extLst>
            </p:cNvPr>
            <p:cNvSpPr/>
            <p:nvPr/>
          </p:nvSpPr>
          <p:spPr>
            <a:xfrm>
              <a:off x="0" y="0"/>
              <a:ext cx="1115899" cy="1028191"/>
            </a:xfrm>
            <a:custGeom>
              <a:avLst/>
              <a:gdLst/>
              <a:ahLst/>
              <a:cxnLst/>
              <a:rect l="l" t="t" r="r" b="b"/>
              <a:pathLst>
                <a:path w="1115899" h="1028191">
                  <a:moveTo>
                    <a:pt x="557949" y="0"/>
                  </a:moveTo>
                  <a:cubicBezTo>
                    <a:pt x="249802" y="0"/>
                    <a:pt x="0" y="230168"/>
                    <a:pt x="0" y="514095"/>
                  </a:cubicBezTo>
                  <a:cubicBezTo>
                    <a:pt x="0" y="798022"/>
                    <a:pt x="249802" y="1028191"/>
                    <a:pt x="557949" y="1028191"/>
                  </a:cubicBezTo>
                  <a:cubicBezTo>
                    <a:pt x="866096" y="1028191"/>
                    <a:pt x="1115899" y="798022"/>
                    <a:pt x="1115899" y="514095"/>
                  </a:cubicBezTo>
                  <a:cubicBezTo>
                    <a:pt x="1115899" y="230168"/>
                    <a:pt x="866096" y="0"/>
                    <a:pt x="557949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148" name="Group 35">
            <a:extLst>
              <a:ext uri="{FF2B5EF4-FFF2-40B4-BE49-F238E27FC236}">
                <a16:creationId xmlns:a16="http://schemas.microsoft.com/office/drawing/2014/main" id="{BF6F1437-7393-EB96-D01E-3D5F70C75465}"/>
              </a:ext>
            </a:extLst>
          </p:cNvPr>
          <p:cNvGrpSpPr>
            <a:grpSpLocks/>
          </p:cNvGrpSpPr>
          <p:nvPr/>
        </p:nvGrpSpPr>
        <p:grpSpPr bwMode="auto">
          <a:xfrm>
            <a:off x="5118100" y="3027363"/>
            <a:ext cx="1954213" cy="1838325"/>
            <a:chOff x="3920795" y="3429000"/>
            <a:chExt cx="2396587" cy="2072138"/>
          </a:xfrm>
        </p:grpSpPr>
        <p:grpSp>
          <p:nvGrpSpPr>
            <p:cNvPr id="6177" name="Group 5">
              <a:extLst>
                <a:ext uri="{FF2B5EF4-FFF2-40B4-BE49-F238E27FC236}">
                  <a16:creationId xmlns:a16="http://schemas.microsoft.com/office/drawing/2014/main" id="{77E89698-763C-ADD1-3439-C22E1D7A02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0795" y="3429000"/>
              <a:ext cx="2396587" cy="2072138"/>
              <a:chOff x="0" y="0"/>
              <a:chExt cx="812800" cy="812800"/>
            </a:xfrm>
          </p:grpSpPr>
          <p:sp>
            <p:nvSpPr>
              <p:cNvPr id="6182" name="Freeform 6">
                <a:extLst>
                  <a:ext uri="{FF2B5EF4-FFF2-40B4-BE49-F238E27FC236}">
                    <a16:creationId xmlns:a16="http://schemas.microsoft.com/office/drawing/2014/main" id="{F46F19AE-A350-D926-4DA9-47AF8464A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12800" cy="812800"/>
              </a:xfrm>
              <a:custGeom>
                <a:avLst/>
                <a:gdLst>
                  <a:gd name="T0" fmla="*/ 406400 w 812800"/>
                  <a:gd name="T1" fmla="*/ 0 h 812800"/>
                  <a:gd name="T2" fmla="*/ 0 w 812800"/>
                  <a:gd name="T3" fmla="*/ 406400 h 812800"/>
                  <a:gd name="T4" fmla="*/ 406400 w 812800"/>
                  <a:gd name="T5" fmla="*/ 812800 h 812800"/>
                  <a:gd name="T6" fmla="*/ 812800 w 812800"/>
                  <a:gd name="T7" fmla="*/ 406400 h 812800"/>
                  <a:gd name="T8" fmla="*/ 406400 w 812800"/>
                  <a:gd name="T9" fmla="*/ 0 h 8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52425" cap="sq">
                <a:solidFill>
                  <a:srgbClr val="316B4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6183" name="TextBox 7">
                <a:extLst>
                  <a:ext uri="{FF2B5EF4-FFF2-40B4-BE49-F238E27FC236}">
                    <a16:creationId xmlns:a16="http://schemas.microsoft.com/office/drawing/2014/main" id="{7877D152-8BFB-9675-6ADF-A2CBE89924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ts val="2663"/>
                  </a:lnSpc>
                </a:pPr>
                <a:endParaRPr lang="en-US" altLang="en-US"/>
              </a:p>
            </p:txBody>
          </p:sp>
        </p:grpSp>
        <p:grpSp>
          <p:nvGrpSpPr>
            <p:cNvPr id="6178" name="Group 8">
              <a:extLst>
                <a:ext uri="{FF2B5EF4-FFF2-40B4-BE49-F238E27FC236}">
                  <a16:creationId xmlns:a16="http://schemas.microsoft.com/office/drawing/2014/main" id="{739613AB-0E56-091D-1E32-811AFB17F6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5120" y="3795879"/>
              <a:ext cx="1547937" cy="1338378"/>
              <a:chOff x="0" y="0"/>
              <a:chExt cx="812800" cy="812800"/>
            </a:xfrm>
          </p:grpSpPr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A2D872F0-5706-E1A9-D707-60C85BFB6E5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 dpi="0" rotWithShape="1">
                <a:blip r:embed="rId7">
                  <a:alphaModFix amt="52000"/>
                </a:blip>
                <a:srcRect/>
                <a:stretch>
                  <a:fillRect l="-16666" r="-16666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id="6149" name="Group 36">
            <a:extLst>
              <a:ext uri="{FF2B5EF4-FFF2-40B4-BE49-F238E27FC236}">
                <a16:creationId xmlns:a16="http://schemas.microsoft.com/office/drawing/2014/main" id="{741D3282-1546-EFDA-1E26-2A4073CB08DC}"/>
              </a:ext>
            </a:extLst>
          </p:cNvPr>
          <p:cNvGrpSpPr>
            <a:grpSpLocks/>
          </p:cNvGrpSpPr>
          <p:nvPr/>
        </p:nvGrpSpPr>
        <p:grpSpPr bwMode="auto">
          <a:xfrm>
            <a:off x="8529638" y="4344988"/>
            <a:ext cx="1744662" cy="1689100"/>
            <a:chOff x="6821468" y="4052755"/>
            <a:chExt cx="2139649" cy="1849984"/>
          </a:xfrm>
        </p:grpSpPr>
        <p:grpSp>
          <p:nvGrpSpPr>
            <p:cNvPr id="6170" name="Group 10">
              <a:extLst>
                <a:ext uri="{FF2B5EF4-FFF2-40B4-BE49-F238E27FC236}">
                  <a16:creationId xmlns:a16="http://schemas.microsoft.com/office/drawing/2014/main" id="{DF151DC2-F219-A599-C6FF-67513CB79A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21468" y="4052755"/>
              <a:ext cx="2139649" cy="1849984"/>
              <a:chOff x="0" y="0"/>
              <a:chExt cx="812800" cy="812800"/>
            </a:xfrm>
          </p:grpSpPr>
          <p:sp>
            <p:nvSpPr>
              <p:cNvPr id="6175" name="Freeform 11">
                <a:extLst>
                  <a:ext uri="{FF2B5EF4-FFF2-40B4-BE49-F238E27FC236}">
                    <a16:creationId xmlns:a16="http://schemas.microsoft.com/office/drawing/2014/main" id="{29963079-297E-6F7D-7728-2E28424F0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12800" cy="812800"/>
              </a:xfrm>
              <a:custGeom>
                <a:avLst/>
                <a:gdLst>
                  <a:gd name="T0" fmla="*/ 406400 w 812800"/>
                  <a:gd name="T1" fmla="*/ 0 h 812800"/>
                  <a:gd name="T2" fmla="*/ 0 w 812800"/>
                  <a:gd name="T3" fmla="*/ 406400 h 812800"/>
                  <a:gd name="T4" fmla="*/ 406400 w 812800"/>
                  <a:gd name="T5" fmla="*/ 812800 h 812800"/>
                  <a:gd name="T6" fmla="*/ 812800 w 812800"/>
                  <a:gd name="T7" fmla="*/ 406400 h 812800"/>
                  <a:gd name="T8" fmla="*/ 406400 w 812800"/>
                  <a:gd name="T9" fmla="*/ 0 h 8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52425" cap="sq">
                <a:solidFill>
                  <a:srgbClr val="F1873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6176" name="TextBox 12">
                <a:extLst>
                  <a:ext uri="{FF2B5EF4-FFF2-40B4-BE49-F238E27FC236}">
                    <a16:creationId xmlns:a16="http://schemas.microsoft.com/office/drawing/2014/main" id="{F6D783AB-7B27-058A-C8A6-BE87511AEE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ts val="2663"/>
                  </a:lnSpc>
                </a:pPr>
                <a:endParaRPr lang="en-US" altLang="en-US"/>
              </a:p>
            </p:txBody>
          </p:sp>
        </p:grpSp>
        <p:grpSp>
          <p:nvGrpSpPr>
            <p:cNvPr id="6171" name="Group 13">
              <a:extLst>
                <a:ext uri="{FF2B5EF4-FFF2-40B4-BE49-F238E27FC236}">
                  <a16:creationId xmlns:a16="http://schemas.microsoft.com/office/drawing/2014/main" id="{368762C7-CD1E-A5A9-A1AF-29F0F376D2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2796" y="4399752"/>
              <a:ext cx="1336993" cy="1155991"/>
              <a:chOff x="0" y="0"/>
              <a:chExt cx="812800" cy="812800"/>
            </a:xfrm>
          </p:grpSpPr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593D3E14-1F88-492A-00D3-FBE4F784B88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 dpi="0" rotWithShape="1">
                <a:blip r:embed="rId8">
                  <a:alphaModFix amt="56000"/>
                </a:blip>
                <a:srcRect/>
                <a:stretch>
                  <a:fillRect l="-29840" r="-29840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id="6150" name="Group 15">
            <a:extLst>
              <a:ext uri="{FF2B5EF4-FFF2-40B4-BE49-F238E27FC236}">
                <a16:creationId xmlns:a16="http://schemas.microsoft.com/office/drawing/2014/main" id="{46525934-7479-A3F8-DDEB-6CF464D12021}"/>
              </a:ext>
            </a:extLst>
          </p:cNvPr>
          <p:cNvGrpSpPr>
            <a:grpSpLocks/>
          </p:cNvGrpSpPr>
          <p:nvPr/>
        </p:nvGrpSpPr>
        <p:grpSpPr bwMode="auto">
          <a:xfrm>
            <a:off x="2143125" y="4383088"/>
            <a:ext cx="1743075" cy="1651000"/>
            <a:chOff x="1275044" y="4052755"/>
            <a:chExt cx="2139649" cy="1849984"/>
          </a:xfrm>
        </p:grpSpPr>
        <p:grpSp>
          <p:nvGrpSpPr>
            <p:cNvPr id="6163" name="Group 15">
              <a:extLst>
                <a:ext uri="{FF2B5EF4-FFF2-40B4-BE49-F238E27FC236}">
                  <a16:creationId xmlns:a16="http://schemas.microsoft.com/office/drawing/2014/main" id="{A25B4E8D-14C4-F6F3-35A8-6A2E1E1099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5044" y="4052755"/>
              <a:ext cx="2139649" cy="1849984"/>
              <a:chOff x="0" y="0"/>
              <a:chExt cx="812800" cy="812800"/>
            </a:xfrm>
          </p:grpSpPr>
          <p:sp>
            <p:nvSpPr>
              <p:cNvPr id="6168" name="Freeform 16">
                <a:extLst>
                  <a:ext uri="{FF2B5EF4-FFF2-40B4-BE49-F238E27FC236}">
                    <a16:creationId xmlns:a16="http://schemas.microsoft.com/office/drawing/2014/main" id="{A84DE826-30FC-28EE-28C4-1B78B8D5C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12800" cy="812800"/>
              </a:xfrm>
              <a:custGeom>
                <a:avLst/>
                <a:gdLst>
                  <a:gd name="T0" fmla="*/ 406400 w 812800"/>
                  <a:gd name="T1" fmla="*/ 0 h 812800"/>
                  <a:gd name="T2" fmla="*/ 0 w 812800"/>
                  <a:gd name="T3" fmla="*/ 406400 h 812800"/>
                  <a:gd name="T4" fmla="*/ 406400 w 812800"/>
                  <a:gd name="T5" fmla="*/ 812800 h 812800"/>
                  <a:gd name="T6" fmla="*/ 812800 w 812800"/>
                  <a:gd name="T7" fmla="*/ 406400 h 812800"/>
                  <a:gd name="T8" fmla="*/ 406400 w 812800"/>
                  <a:gd name="T9" fmla="*/ 0 h 8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52425" cap="sq">
                <a:solidFill>
                  <a:srgbClr val="F1873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6169" name="TextBox 17">
                <a:extLst>
                  <a:ext uri="{FF2B5EF4-FFF2-40B4-BE49-F238E27FC236}">
                    <a16:creationId xmlns:a16="http://schemas.microsoft.com/office/drawing/2014/main" id="{205598B8-0F17-B6B5-DA91-AB73BB333A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ts val="2663"/>
                  </a:lnSpc>
                </a:pPr>
                <a:endParaRPr lang="en-US" altLang="en-US"/>
              </a:p>
            </p:txBody>
          </p:sp>
        </p:grpSp>
        <p:grpSp>
          <p:nvGrpSpPr>
            <p:cNvPr id="6164" name="Group 18">
              <a:extLst>
                <a:ext uri="{FF2B5EF4-FFF2-40B4-BE49-F238E27FC236}">
                  <a16:creationId xmlns:a16="http://schemas.microsoft.com/office/drawing/2014/main" id="{BB7AB2C1-3217-90DF-3BE3-D4E1BA6AF0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6372" y="4399752"/>
              <a:ext cx="1336993" cy="1155991"/>
              <a:chOff x="0" y="0"/>
              <a:chExt cx="812800" cy="812800"/>
            </a:xfrm>
          </p:grpSpPr>
          <p:sp>
            <p:nvSpPr>
              <p:cNvPr id="33" name="Freeform 19">
                <a:extLst>
                  <a:ext uri="{FF2B5EF4-FFF2-40B4-BE49-F238E27FC236}">
                    <a16:creationId xmlns:a16="http://schemas.microsoft.com/office/drawing/2014/main" id="{976BE1CC-0DE5-76E1-E776-71E204BAE74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 dpi="0" rotWithShape="1">
                <a:blip r:embed="rId9">
                  <a:alphaModFix amt="56000"/>
                </a:blip>
                <a:srcRect/>
                <a:stretch>
                  <a:fillRect l="-25046" r="-25046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id="6152" name="Group 37">
            <a:extLst>
              <a:ext uri="{FF2B5EF4-FFF2-40B4-BE49-F238E27FC236}">
                <a16:creationId xmlns:a16="http://schemas.microsoft.com/office/drawing/2014/main" id="{1BF45AB0-3E92-2A66-F1BA-ECA3882AD6EA}"/>
              </a:ext>
            </a:extLst>
          </p:cNvPr>
          <p:cNvGrpSpPr>
            <a:grpSpLocks/>
          </p:cNvGrpSpPr>
          <p:nvPr/>
        </p:nvGrpSpPr>
        <p:grpSpPr bwMode="auto">
          <a:xfrm>
            <a:off x="58738" y="0"/>
            <a:ext cx="2435225" cy="696913"/>
            <a:chOff x="58733" y="0"/>
            <a:chExt cx="3584148" cy="1045263"/>
          </a:xfrm>
        </p:grpSpPr>
        <p:grpSp>
          <p:nvGrpSpPr>
            <p:cNvPr id="6153" name="Group 38">
              <a:extLst>
                <a:ext uri="{FF2B5EF4-FFF2-40B4-BE49-F238E27FC236}">
                  <a16:creationId xmlns:a16="http://schemas.microsoft.com/office/drawing/2014/main" id="{1A190DC1-C234-2A17-6064-32DDBD676E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33" y="0"/>
              <a:ext cx="2480017" cy="1045263"/>
              <a:chOff x="77542" y="-138236"/>
              <a:chExt cx="2480017" cy="1045263"/>
            </a:xfrm>
          </p:grpSpPr>
          <p:pic>
            <p:nvPicPr>
              <p:cNvPr id="6155" name="Picture 2" descr="Gambar Kampus Merdeka Png, Vektor, PSD, dan Clipart Dengan ...">
                <a:extLst>
                  <a:ext uri="{FF2B5EF4-FFF2-40B4-BE49-F238E27FC236}">
                    <a16:creationId xmlns:a16="http://schemas.microsoft.com/office/drawing/2014/main" id="{C63B0051-8B25-767D-9B2E-EABB2A0593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42" y="-138236"/>
                <a:ext cx="1045263" cy="1045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6" name="Picture 4" descr="Download Logo Universitas Sriwijaya Vector | Pelajar Info">
                <a:extLst>
                  <a:ext uri="{FF2B5EF4-FFF2-40B4-BE49-F238E27FC236}">
                    <a16:creationId xmlns:a16="http://schemas.microsoft.com/office/drawing/2014/main" id="{FBFBA273-7353-7B8A-B435-2D64946BD4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171" y="53341"/>
                <a:ext cx="606518" cy="606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57" name="Freeform 21">
                <a:extLst>
                  <a:ext uri="{FF2B5EF4-FFF2-40B4-BE49-F238E27FC236}">
                    <a16:creationId xmlns:a16="http://schemas.microsoft.com/office/drawing/2014/main" id="{9DFECB45-8D9F-5D55-16CA-5442CA6AA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308" y="52120"/>
                <a:ext cx="898251" cy="606518"/>
              </a:xfrm>
              <a:custGeom>
                <a:avLst/>
                <a:gdLst>
                  <a:gd name="T0" fmla="*/ 0 w 518429"/>
                  <a:gd name="T1" fmla="*/ 0 h 384022"/>
                  <a:gd name="T2" fmla="*/ 518429 w 518429"/>
                  <a:gd name="T3" fmla="*/ 0 h 384022"/>
                  <a:gd name="T4" fmla="*/ 518429 w 518429"/>
                  <a:gd name="T5" fmla="*/ 384022 h 384022"/>
                  <a:gd name="T6" fmla="*/ 0 w 518429"/>
                  <a:gd name="T7" fmla="*/ 384022 h 384022"/>
                  <a:gd name="T8" fmla="*/ 0 w 518429"/>
                  <a:gd name="T9" fmla="*/ 0 h 384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8429" h="384022">
                    <a:moveTo>
                      <a:pt x="0" y="0"/>
                    </a:moveTo>
                    <a:lnTo>
                      <a:pt x="518429" y="0"/>
                    </a:lnTo>
                    <a:lnTo>
                      <a:pt x="518429" y="384022"/>
                    </a:lnTo>
                    <a:lnTo>
                      <a:pt x="0" y="384022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sq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</p:grpSp>
        <p:pic>
          <p:nvPicPr>
            <p:cNvPr id="6154" name="Picture 2" descr="ASIIN – School of Computer Science">
              <a:extLst>
                <a:ext uri="{FF2B5EF4-FFF2-40B4-BE49-F238E27FC236}">
                  <a16:creationId xmlns:a16="http://schemas.microsoft.com/office/drawing/2014/main" id="{76858DFF-D2EF-DCAE-F5E0-668BE93F34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750" y="173722"/>
              <a:ext cx="1104131" cy="609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E227C6F0-5CC2-4955-0D84-007ECB0725E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564" y="6533661"/>
            <a:ext cx="12191540" cy="353943"/>
            <a:chOff x="0" y="7204031"/>
            <a:chExt cx="12191540" cy="3547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B9F84F9-B624-7422-60A2-556E3AD7D45F}"/>
                </a:ext>
              </a:extLst>
            </p:cNvPr>
            <p:cNvSpPr/>
            <p:nvPr/>
          </p:nvSpPr>
          <p:spPr>
            <a:xfrm>
              <a:off x="0" y="7263331"/>
              <a:ext cx="2711450" cy="262513"/>
            </a:xfrm>
            <a:prstGeom prst="rect">
              <a:avLst/>
            </a:prstGeom>
            <a:solidFill>
              <a:srgbClr val="FFCC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86CA9396-FA8B-89D5-B707-34CEC4DB04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7204031"/>
              <a:ext cx="12191540" cy="354721"/>
              <a:chOff x="0" y="7204031"/>
              <a:chExt cx="12191540" cy="354721"/>
            </a:xfrm>
          </p:grpSpPr>
          <p:sp>
            <p:nvSpPr>
              <p:cNvPr id="6" name="TextBox 20">
                <a:extLst>
                  <a:ext uri="{FF2B5EF4-FFF2-40B4-BE49-F238E27FC236}">
                    <a16:creationId xmlns:a16="http://schemas.microsoft.com/office/drawing/2014/main" id="{7599E26E-CADE-7166-DA1C-8F99F73DD0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7227460"/>
                <a:ext cx="2710990" cy="261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ts val="2263"/>
                  </a:lnSpc>
                </a:pP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F P   U N S R I    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    A g r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b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s n </a:t>
                </a:r>
                <a:r>
                  <a:rPr lang="en-ID" altLang="en-US" sz="1200" b="1" dirty="0" err="1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i</a:t>
                </a:r>
                <a:r>
                  <a:rPr lang="en-ID" altLang="en-US" sz="1200" b="1" dirty="0">
                    <a:solidFill>
                      <a:srgbClr val="316B41"/>
                    </a:solidFill>
                    <a:latin typeface="Corbel" panose="020B0503020204020204" pitchFamily="34" charset="0"/>
                    <a:ea typeface="Poppins Bold Italics"/>
                    <a:cs typeface="Poppins Bold Italics"/>
                    <a:sym typeface="Poppins Bold Italics"/>
                  </a:rPr>
                  <a:t> s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51F8C5F-4CFD-B4B5-BA0D-A7FE5F56FD74}"/>
                  </a:ext>
                </a:extLst>
              </p:cNvPr>
              <p:cNvSpPr/>
              <p:nvPr/>
            </p:nvSpPr>
            <p:spPr>
              <a:xfrm>
                <a:off x="2710990" y="7262687"/>
                <a:ext cx="9480550" cy="262513"/>
              </a:xfrm>
              <a:prstGeom prst="rect">
                <a:avLst/>
              </a:prstGeom>
              <a:solidFill>
                <a:srgbClr val="75B54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/>
              </a:p>
            </p:txBody>
          </p:sp>
          <p:sp>
            <p:nvSpPr>
              <p:cNvPr id="9" name="TextBox 13">
                <a:extLst>
                  <a:ext uri="{FF2B5EF4-FFF2-40B4-BE49-F238E27FC236}">
                    <a16:creationId xmlns:a16="http://schemas.microsoft.com/office/drawing/2014/main" id="{29FF209A-2718-63A3-7AD3-CD6D9133CFCA}"/>
                  </a:ext>
                </a:extLst>
              </p:cNvPr>
              <p:cNvSpPr txBox="1">
                <a:spLocks noChangeArrowheads="1"/>
              </p:cNvSpPr>
              <p:nvPr userDrawn="1"/>
            </p:nvSpPr>
            <p:spPr bwMode="auto">
              <a:xfrm>
                <a:off x="8024680" y="7204031"/>
                <a:ext cx="3968011" cy="35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N u r t u r </a:t>
                </a:r>
                <a:r>
                  <a:rPr lang="en-ID" altLang="en-US" sz="1700" b="1" i="0" dirty="0" err="1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i</a:t>
                </a:r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 n g    A g r </a:t>
                </a:r>
                <a:r>
                  <a:rPr lang="en-ID" altLang="en-US" sz="1700" b="1" i="0" dirty="0" err="1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i</a:t>
                </a:r>
                <a:r>
                  <a:rPr lang="en-ID" altLang="en-US" sz="1700" b="1" i="0" dirty="0">
                    <a:solidFill>
                      <a:srgbClr val="FFFF00"/>
                    </a:solidFill>
                    <a:latin typeface="Script MT Bold" panose="03040602040607080904" pitchFamily="66" charset="0"/>
                  </a:rPr>
                  <a:t> p r e n e u r</a:t>
                </a: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816" r:id="rId2"/>
    <p:sldLayoutId id="2147483818" r:id="rId3"/>
    <p:sldLayoutId id="2147483819" r:id="rId4"/>
  </p:sldLayoutIdLst>
  <p:txStyles>
    <p:titleStyle>
      <a:lvl1pPr algn="ctr" rtl="0" fontAlgn="base">
        <a:lnSpc>
          <a:spcPct val="85000"/>
        </a:lnSpc>
        <a:spcBef>
          <a:spcPct val="0"/>
        </a:spcBef>
        <a:spcAft>
          <a:spcPct val="0"/>
        </a:spcAft>
        <a:defRPr sz="8000" b="1" kern="1200" spc="-50">
          <a:solidFill>
            <a:srgbClr val="404040"/>
          </a:solidFill>
          <a:latin typeface="Corbel" panose="020B0503020204020204" pitchFamily="34" charset="0"/>
          <a:ea typeface="+mj-ea"/>
          <a:cs typeface="+mj-cs"/>
        </a:defRPr>
      </a:lvl1pPr>
      <a:lvl2pPr algn="ctr" rtl="0" fontAlgn="base">
        <a:lnSpc>
          <a:spcPct val="85000"/>
        </a:lnSpc>
        <a:spcBef>
          <a:spcPct val="0"/>
        </a:spcBef>
        <a:spcAft>
          <a:spcPct val="0"/>
        </a:spcAft>
        <a:defRPr sz="8800" b="1">
          <a:solidFill>
            <a:srgbClr val="404040"/>
          </a:solidFill>
          <a:latin typeface="Corbel" panose="020B0503020204020204" pitchFamily="34" charset="0"/>
        </a:defRPr>
      </a:lvl2pPr>
      <a:lvl3pPr algn="ctr" rtl="0" fontAlgn="base">
        <a:lnSpc>
          <a:spcPct val="85000"/>
        </a:lnSpc>
        <a:spcBef>
          <a:spcPct val="0"/>
        </a:spcBef>
        <a:spcAft>
          <a:spcPct val="0"/>
        </a:spcAft>
        <a:defRPr sz="8800" b="1">
          <a:solidFill>
            <a:srgbClr val="404040"/>
          </a:solidFill>
          <a:latin typeface="Corbel" panose="020B0503020204020204" pitchFamily="34" charset="0"/>
        </a:defRPr>
      </a:lvl3pPr>
      <a:lvl4pPr algn="ctr" rtl="0" fontAlgn="base">
        <a:lnSpc>
          <a:spcPct val="85000"/>
        </a:lnSpc>
        <a:spcBef>
          <a:spcPct val="0"/>
        </a:spcBef>
        <a:spcAft>
          <a:spcPct val="0"/>
        </a:spcAft>
        <a:defRPr sz="8800" b="1">
          <a:solidFill>
            <a:srgbClr val="404040"/>
          </a:solidFill>
          <a:latin typeface="Corbel" panose="020B0503020204020204" pitchFamily="34" charset="0"/>
        </a:defRPr>
      </a:lvl4pPr>
      <a:lvl5pPr algn="ctr" rtl="0" fontAlgn="base">
        <a:lnSpc>
          <a:spcPct val="85000"/>
        </a:lnSpc>
        <a:spcBef>
          <a:spcPct val="0"/>
        </a:spcBef>
        <a:spcAft>
          <a:spcPct val="0"/>
        </a:spcAft>
        <a:defRPr sz="8800" b="1">
          <a:solidFill>
            <a:srgbClr val="404040"/>
          </a:solidFill>
          <a:latin typeface="Corbel" panose="020B0503020204020204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8800" b="1">
          <a:solidFill>
            <a:srgbClr val="404040"/>
          </a:solidFill>
          <a:latin typeface="Corbel" panose="020B0503020204020204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8800" b="1">
          <a:solidFill>
            <a:srgbClr val="404040"/>
          </a:solidFill>
          <a:latin typeface="Corbel" panose="020B0503020204020204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8800" b="1">
          <a:solidFill>
            <a:srgbClr val="404040"/>
          </a:solidFill>
          <a:latin typeface="Corbel" panose="020B0503020204020204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8800" b="1">
          <a:solidFill>
            <a:srgbClr val="404040"/>
          </a:solidFill>
          <a:latin typeface="Corbel" panose="020B050302020402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alembangkota.bps.go.id/id/publication/2024/02/28/702ae9d73820455339723f03/kota-palembang-dalam-angka-2024.html" TargetMode="External"/><Relationship Id="rId2" Type="http://schemas.openxmlformats.org/officeDocument/2006/relationships/hyperlink" Target="https://palembangkota.bps.go.id/id/publication/2024/04/04/34973fa95fb49e2e5846bd89/produk-domestik-regional-bruto-kota-palembang-menurut-lapangan-usaha-2019-2023.html" TargetMode="Externa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palembangkota.bps.go.id/id/pressrelease/2024/07/16/1212/profil-kemiskinan-di-kota-palembang-maret-2024.html" TargetMode="External"/><Relationship Id="rId4" Type="http://schemas.openxmlformats.org/officeDocument/2006/relationships/hyperlink" Target="https://sumsel.bps.go.id/subject/52/produk-domestik-regional-bruto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>
            <a:extLst>
              <a:ext uri="{FF2B5EF4-FFF2-40B4-BE49-F238E27FC236}">
                <a16:creationId xmlns:a16="http://schemas.microsoft.com/office/drawing/2014/main" id="{0AFC56D0-DE2A-7421-3072-EC20055ADCE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6157" y="1568393"/>
            <a:ext cx="6415017" cy="2035535"/>
          </a:xfrm>
        </p:spPr>
        <p:txBody>
          <a:bodyPr/>
          <a:lstStyle/>
          <a:p>
            <a:r>
              <a:rPr lang="en-US" altLang="en-US" sz="3600" b="1" dirty="0"/>
              <a:t>STRATEGI KETAHANAN PANGAN UNTUK MENGURANGI KEMISKINAN DI KOTA PALEMBANG</a:t>
            </a:r>
            <a:endParaRPr lang="en-ID" altLang="en-US" sz="3600" b="1" dirty="0"/>
          </a:p>
        </p:txBody>
      </p:sp>
      <p:sp>
        <p:nvSpPr>
          <p:cNvPr id="15363" name="Subtitle 4">
            <a:extLst>
              <a:ext uri="{FF2B5EF4-FFF2-40B4-BE49-F238E27FC236}">
                <a16:creationId xmlns:a16="http://schemas.microsoft.com/office/drawing/2014/main" id="{2E2CA592-3880-794D-FF96-C5AA95067B0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76764" y="4024500"/>
            <a:ext cx="5937432" cy="16557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b="1" dirty="0" err="1">
                <a:solidFill>
                  <a:schemeClr val="bg1"/>
                </a:solidFill>
                <a:latin typeface="Century" panose="02040604050505020304" pitchFamily="18" charset="0"/>
              </a:rPr>
              <a:t>Dessy</a:t>
            </a:r>
            <a:r>
              <a:rPr lang="en-US" altLang="en-US" b="1" dirty="0">
                <a:solidFill>
                  <a:schemeClr val="bg1"/>
                </a:solidFill>
                <a:latin typeface="Century" panose="020406040505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Century" panose="02040604050505020304" pitchFamily="18" charset="0"/>
              </a:rPr>
              <a:t>Adriani</a:t>
            </a:r>
            <a:endParaRPr lang="en-US" altLang="en-US" b="1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dirty="0">
                <a:solidFill>
                  <a:schemeClr val="bg1"/>
                </a:solidFill>
                <a:latin typeface="Century" panose="02040604050505020304" pitchFamily="18" charset="0"/>
              </a:rPr>
              <a:t>Program </a:t>
            </a:r>
            <a:r>
              <a:rPr lang="en-US" altLang="en-US" dirty="0" err="1">
                <a:solidFill>
                  <a:schemeClr val="bg1"/>
                </a:solidFill>
                <a:latin typeface="Century" panose="02040604050505020304" pitchFamily="18" charset="0"/>
              </a:rPr>
              <a:t>Studi</a:t>
            </a:r>
            <a:r>
              <a:rPr lang="en-US" altLang="en-US" dirty="0">
                <a:solidFill>
                  <a:schemeClr val="bg1"/>
                </a:solidFill>
                <a:latin typeface="Century" panose="020406040505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Century" panose="02040604050505020304" pitchFamily="18" charset="0"/>
              </a:rPr>
              <a:t>Agribisnis</a:t>
            </a:r>
            <a:endParaRPr lang="en-US" altLang="en-US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dirty="0" err="1">
                <a:solidFill>
                  <a:schemeClr val="bg1"/>
                </a:solidFill>
                <a:latin typeface="Century" panose="02040604050505020304" pitchFamily="18" charset="0"/>
              </a:rPr>
              <a:t>Fakultas</a:t>
            </a:r>
            <a:r>
              <a:rPr lang="en-US" altLang="en-US" dirty="0">
                <a:solidFill>
                  <a:schemeClr val="bg1"/>
                </a:solidFill>
                <a:latin typeface="Century" panose="020406040505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Century" panose="02040604050505020304" pitchFamily="18" charset="0"/>
              </a:rPr>
              <a:t>Pertanian</a:t>
            </a:r>
            <a:r>
              <a:rPr lang="en-US" altLang="en-US" dirty="0">
                <a:solidFill>
                  <a:schemeClr val="bg1"/>
                </a:solidFill>
                <a:latin typeface="Century" panose="020406040505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dirty="0">
                <a:solidFill>
                  <a:schemeClr val="bg1"/>
                </a:solidFill>
                <a:latin typeface="Century" panose="02040604050505020304" pitchFamily="18" charset="0"/>
              </a:rPr>
              <a:t>Universitas Sriwijaya</a:t>
            </a:r>
            <a:endParaRPr lang="en-ID" altLang="en-US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6DE6F-ACDA-8F51-C606-B5C4DB25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20" y="708008"/>
            <a:ext cx="10515600" cy="1325563"/>
          </a:xfrm>
        </p:spPr>
        <p:txBody>
          <a:bodyPr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altLang="id-ID" sz="2400" b="1" dirty="0">
                <a:latin typeface="Montserrat" panose="00000500000000000000" pitchFamily="2" charset="0"/>
              </a:rPr>
              <a:t>Alokasi Anggaran Kemiskinan berdasarkan Strategi </a:t>
            </a:r>
            <a:br>
              <a:rPr lang="sv-SE" altLang="id-ID" sz="2400" b="1" dirty="0">
                <a:latin typeface="Montserrat" panose="00000500000000000000" pitchFamily="2" charset="0"/>
              </a:rPr>
            </a:br>
            <a:r>
              <a:rPr lang="sv-SE" altLang="id-ID" sz="2400" b="1" dirty="0">
                <a:latin typeface="Montserrat" panose="00000500000000000000" pitchFamily="2" charset="0"/>
              </a:rPr>
              <a:t>Kota Palembang Tahun Anggaran 2024</a:t>
            </a:r>
            <a:endParaRPr lang="en-ID" sz="24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4C05CFF-4AB1-9E1A-844F-A984B9AA12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980674"/>
              </p:ext>
            </p:extLst>
          </p:nvPr>
        </p:nvGraphicFramePr>
        <p:xfrm>
          <a:off x="249980" y="2033571"/>
          <a:ext cx="11692040" cy="379795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98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5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8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4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7698">
                  <a:extLst>
                    <a:ext uri="{9D8B030D-6E8A-4147-A177-3AD203B41FA5}">
                      <a16:colId xmlns:a16="http://schemas.microsoft.com/office/drawing/2014/main" val="4037495887"/>
                    </a:ext>
                  </a:extLst>
                </a:gridCol>
              </a:tblGrid>
              <a:tr h="11169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endParaRPr lang="en-ID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Nama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Perangkat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Daerah</a:t>
                      </a:r>
                      <a:endParaRPr lang="en-ID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Jumlah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Program</a:t>
                      </a:r>
                      <a:endParaRPr lang="en-ID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Jumlah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Sub Kegiatan</a:t>
                      </a:r>
                      <a:endParaRPr lang="en-ID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Anggaran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(Rp)</a:t>
                      </a:r>
                      <a:endParaRPr lang="en-ID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% </a:t>
                      </a:r>
                      <a:endParaRPr lang="en-ID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99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endParaRPr lang="en-ID" sz="2400" b="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Dinas </a:t>
                      </a:r>
                      <a:r>
                        <a:rPr lang="en-US" sz="2400" b="0" dirty="0" err="1"/>
                        <a:t>Sosial</a:t>
                      </a:r>
                      <a:endParaRPr lang="en-ID" sz="2400" b="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ID" sz="24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n-ID" sz="2400" b="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5.945.834.227 </a:t>
                      </a:r>
                      <a:endParaRPr lang="en-ID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0027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76,11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99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</a:t>
                      </a:r>
                      <a:endParaRPr lang="en-ID" sz="2400" b="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Dinas Tenaga Kerja</a:t>
                      </a:r>
                      <a:endParaRPr lang="en-ID" sz="2400" b="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D" sz="2400" b="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ID" sz="2400" b="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1.411.862.868 </a:t>
                      </a:r>
                      <a:endParaRPr lang="en-ID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0027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18,07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99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</a:t>
                      </a:r>
                      <a:endParaRPr lang="en-ID" sz="2400" b="1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Dinas </a:t>
                      </a:r>
                      <a:r>
                        <a:rPr lang="en-US" sz="2400" b="1" dirty="0" err="1"/>
                        <a:t>Ketahanan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Pangan</a:t>
                      </a:r>
                      <a:r>
                        <a:rPr lang="en-US" sz="2400" b="1" dirty="0"/>
                        <a:t> &amp; </a:t>
                      </a:r>
                      <a:r>
                        <a:rPr lang="en-US" sz="2400" b="1" dirty="0" err="1"/>
                        <a:t>Pertanian</a:t>
                      </a:r>
                      <a:endParaRPr lang="en-ID" sz="2400" b="1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ID" sz="24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ID" sz="24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454.039.720</a:t>
                      </a:r>
                      <a:endParaRPr lang="en-ID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0027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5,81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999">
                <a:tc>
                  <a:txBody>
                    <a:bodyPr/>
                    <a:lstStyle/>
                    <a:p>
                      <a:pPr algn="ctr"/>
                      <a:endParaRPr lang="en-ID" sz="2400" b="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r>
                        <a:rPr lang="en-ID" sz="2400" b="1" dirty="0"/>
                        <a:t>JUMLAH</a:t>
                      </a:r>
                      <a:endParaRPr lang="en-ID" sz="2400" b="1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b="1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n-ID" sz="24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b="1" dirty="0">
                          <a:solidFill>
                            <a:schemeClr val="tx1"/>
                          </a:solidFill>
                          <a:effectLst/>
                        </a:rPr>
                        <a:t>101</a:t>
                      </a:r>
                      <a:endParaRPr lang="en-ID" sz="24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37174" marR="137174" marT="68540" marB="6854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7.811.736.815</a:t>
                      </a:r>
                      <a:endParaRPr lang="en-ID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0027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ID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002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AE76758B-B9D8-CACD-F55E-63309AD9C29D}"/>
              </a:ext>
            </a:extLst>
          </p:cNvPr>
          <p:cNvSpPr/>
          <p:nvPr/>
        </p:nvSpPr>
        <p:spPr>
          <a:xfrm>
            <a:off x="10947201" y="4522304"/>
            <a:ext cx="1119809" cy="10833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9" name="Picture 8" descr="logo.gif">
            <a:extLst>
              <a:ext uri="{FF2B5EF4-FFF2-40B4-BE49-F238E27FC236}">
                <a16:creationId xmlns:a16="http://schemas.microsoft.com/office/drawing/2014/main" id="{360D1D4F-15E7-4504-E204-279C6022C8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0672" y="708008"/>
            <a:ext cx="885917" cy="1108343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161762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AC75-2FAC-36A2-48C6-5834195A0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07276"/>
            <a:ext cx="10058400" cy="1450975"/>
          </a:xfrm>
        </p:spPr>
        <p:txBody>
          <a:bodyPr>
            <a:normAutofit/>
          </a:bodyPr>
          <a:lstStyle/>
          <a:p>
            <a:r>
              <a:rPr lang="en-US" sz="4800" dirty="0"/>
              <a:t>3. </a:t>
            </a:r>
            <a:r>
              <a:rPr lang="en-ID" altLang="en-US" sz="4800" dirty="0" err="1"/>
              <a:t>Kenapa</a:t>
            </a:r>
            <a:r>
              <a:rPr lang="en-ID" altLang="en-US" sz="4800" dirty="0"/>
              <a:t> Harus </a:t>
            </a:r>
            <a:r>
              <a:rPr lang="en-ID" altLang="en-US" sz="4800" dirty="0" err="1"/>
              <a:t>Pertanian</a:t>
            </a:r>
            <a:r>
              <a:rPr lang="en-ID" altLang="en-US" sz="4800" dirty="0"/>
              <a:t> dan </a:t>
            </a:r>
            <a:r>
              <a:rPr lang="en-ID" altLang="en-US" sz="4800" dirty="0" err="1"/>
              <a:t>melalui</a:t>
            </a:r>
            <a:r>
              <a:rPr lang="en-ID" altLang="en-US" sz="4800" dirty="0"/>
              <a:t> </a:t>
            </a:r>
            <a:r>
              <a:rPr lang="en-ID" altLang="en-US" sz="4800" dirty="0" err="1"/>
              <a:t>Ketahanan</a:t>
            </a:r>
            <a:r>
              <a:rPr lang="en-ID" altLang="en-US" sz="4800" dirty="0"/>
              <a:t> </a:t>
            </a:r>
            <a:r>
              <a:rPr lang="en-ID" altLang="en-US" sz="4800" dirty="0" err="1"/>
              <a:t>Pangan</a:t>
            </a:r>
            <a:r>
              <a:rPr lang="en-ID" altLang="en-US" sz="4800" dirty="0"/>
              <a:t> ?</a:t>
            </a:r>
            <a:endParaRPr lang="en-ID" sz="4800" dirty="0"/>
          </a:p>
        </p:txBody>
      </p:sp>
    </p:spTree>
    <p:extLst>
      <p:ext uri="{BB962C8B-B14F-4D97-AF65-F5344CB8AC3E}">
        <p14:creationId xmlns:p14="http://schemas.microsoft.com/office/powerpoint/2010/main" val="287313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9AF172-CA84-4AC9-F63F-00F96CF37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52" y="614323"/>
            <a:ext cx="10515600" cy="630442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latin typeface="Corbel" panose="020B0503020204020204" pitchFamily="34" charset="0"/>
              </a:rPr>
              <a:t>Kontribusi</a:t>
            </a:r>
            <a:r>
              <a:rPr lang="en-US" sz="4000" dirty="0">
                <a:latin typeface="Corbel" panose="020B0503020204020204" pitchFamily="34" charset="0"/>
              </a:rPr>
              <a:t> Sektor </a:t>
            </a:r>
            <a:r>
              <a:rPr lang="en-US" sz="4000" dirty="0" err="1">
                <a:latin typeface="Corbel" panose="020B0503020204020204" pitchFamily="34" charset="0"/>
              </a:rPr>
              <a:t>Pertanian</a:t>
            </a:r>
            <a:r>
              <a:rPr lang="en-US" sz="4000" dirty="0">
                <a:latin typeface="Corbel" panose="020B0503020204020204" pitchFamily="34" charset="0"/>
              </a:rPr>
              <a:t> di Kota Palembang</a:t>
            </a:r>
            <a:endParaRPr lang="en-ID" sz="4000" dirty="0">
              <a:latin typeface="Corbel" panose="020B0503020204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2D8B96-F461-702E-EE1F-CD9050CF8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907972"/>
              </p:ext>
            </p:extLst>
          </p:nvPr>
        </p:nvGraphicFramePr>
        <p:xfrm>
          <a:off x="372152" y="1310045"/>
          <a:ext cx="9432575" cy="5101336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39215071"/>
                    </a:ext>
                  </a:extLst>
                </a:gridCol>
                <a:gridCol w="2576542">
                  <a:extLst>
                    <a:ext uri="{9D8B030D-6E8A-4147-A177-3AD203B41FA5}">
                      <a16:colId xmlns:a16="http://schemas.microsoft.com/office/drawing/2014/main" val="1537983378"/>
                    </a:ext>
                  </a:extLst>
                </a:gridCol>
                <a:gridCol w="3350833">
                  <a:extLst>
                    <a:ext uri="{9D8B030D-6E8A-4147-A177-3AD203B41FA5}">
                      <a16:colId xmlns:a16="http://schemas.microsoft.com/office/drawing/2014/main" val="42839818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 err="1">
                          <a:effectLst/>
                        </a:rPr>
                        <a:t>Indikator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>
                          <a:effectLst/>
                        </a:rPr>
                        <a:t>Nilai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 err="1">
                          <a:effectLst/>
                        </a:rPr>
                        <a:t>Sumber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51944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>
                          <a:effectLst/>
                        </a:rPr>
                        <a:t>Kontribusi Pertanian terhadap PDRB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>
                          <a:effectLst/>
                        </a:rPr>
                        <a:t>3,14%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>
                          <a:effectLst/>
                        </a:rPr>
                        <a:t>BPS Kota Palembang, 2024​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u="sng" kern="100" dirty="0">
                          <a:effectLst/>
                          <a:hlinkClick r:id="rId2"/>
                        </a:rPr>
                        <a:t>Badan Pusat </a:t>
                      </a:r>
                      <a:r>
                        <a:rPr lang="en-ID" sz="2000" u="sng" kern="100" dirty="0" err="1">
                          <a:effectLst/>
                          <a:hlinkClick r:id="rId2"/>
                        </a:rPr>
                        <a:t>Statistik</a:t>
                      </a:r>
                      <a:r>
                        <a:rPr lang="en-ID" sz="2000" u="sng" kern="100" dirty="0">
                          <a:effectLst/>
                          <a:hlinkClick r:id="rId2"/>
                        </a:rPr>
                        <a:t> Kota Palembang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44513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 kern="100" dirty="0">
                          <a:effectLst/>
                        </a:rPr>
                        <a:t>Jumlah Pekerja di Sektor Pertanian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>
                          <a:effectLst/>
                        </a:rPr>
                        <a:t>5,8% </a:t>
                      </a:r>
                      <a:r>
                        <a:rPr lang="en-ID" sz="2000" kern="100" dirty="0" err="1">
                          <a:effectLst/>
                        </a:rPr>
                        <a:t>dari</a:t>
                      </a:r>
                      <a:r>
                        <a:rPr lang="en-ID" sz="2000" kern="100" dirty="0">
                          <a:effectLst/>
                        </a:rPr>
                        <a:t> total </a:t>
                      </a:r>
                      <a:r>
                        <a:rPr lang="en-ID" sz="2000" kern="100" dirty="0" err="1">
                          <a:effectLst/>
                        </a:rPr>
                        <a:t>tenaga</a:t>
                      </a:r>
                      <a:r>
                        <a:rPr lang="en-ID" sz="2000" kern="100" dirty="0">
                          <a:effectLst/>
                        </a:rPr>
                        <a:t> </a:t>
                      </a:r>
                      <a:r>
                        <a:rPr lang="en-ID" sz="2000" kern="100" dirty="0" err="1">
                          <a:effectLst/>
                        </a:rPr>
                        <a:t>kerja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>
                          <a:effectLst/>
                        </a:rPr>
                        <a:t>BPS Palembang, 2024​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u="sng" kern="100">
                          <a:effectLst/>
                          <a:hlinkClick r:id="rId3"/>
                        </a:rPr>
                        <a:t>Badan Pusat Statistik Kota Palembang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82098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>
                          <a:effectLst/>
                        </a:rPr>
                        <a:t>Produksi Padi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>
                          <a:effectLst/>
                        </a:rPr>
                        <a:t>65.000 ton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>
                          <a:effectLst/>
                        </a:rPr>
                        <a:t>BPS Sumsel, 2024​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u="sng" kern="100">
                          <a:effectLst/>
                          <a:hlinkClick r:id="rId4"/>
                        </a:rPr>
                        <a:t>BPS Sumatera Selatan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963771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>
                          <a:effectLst/>
                        </a:rPr>
                        <a:t>Produksi Perikanan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>
                          <a:effectLst/>
                        </a:rPr>
                        <a:t>28.500 ton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>
                          <a:effectLst/>
                        </a:rPr>
                        <a:t>BPS Sumsel, 2024​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u="sng" kern="100">
                          <a:effectLst/>
                          <a:hlinkClick r:id="rId4"/>
                        </a:rPr>
                        <a:t>BPS Sumatera Selatan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13989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>
                          <a:effectLst/>
                        </a:rPr>
                        <a:t>Tingkat </a:t>
                      </a:r>
                      <a:r>
                        <a:rPr lang="en-ID" sz="2000" kern="100" dirty="0" err="1">
                          <a:effectLst/>
                        </a:rPr>
                        <a:t>Kemiskinan</a:t>
                      </a:r>
                      <a:r>
                        <a:rPr lang="en-ID" sz="2000" kern="1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>
                          <a:effectLst/>
                        </a:rPr>
                        <a:t>(Maret 2024)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>
                          <a:effectLst/>
                        </a:rPr>
                        <a:t>9,77%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>
                          <a:effectLst/>
                        </a:rPr>
                        <a:t>BPS Palembang, 2024​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u="sng" kern="100" dirty="0">
                          <a:effectLst/>
                          <a:hlinkClick r:id="rId5"/>
                        </a:rPr>
                        <a:t>Badan Pusat </a:t>
                      </a:r>
                      <a:r>
                        <a:rPr lang="en-ID" sz="2000" u="sng" kern="100" dirty="0" err="1">
                          <a:effectLst/>
                          <a:hlinkClick r:id="rId5"/>
                        </a:rPr>
                        <a:t>Statistik</a:t>
                      </a:r>
                      <a:r>
                        <a:rPr lang="en-ID" sz="2000" u="sng" kern="100" dirty="0">
                          <a:effectLst/>
                          <a:hlinkClick r:id="rId5"/>
                        </a:rPr>
                        <a:t> Kota Palembang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50868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4323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9BAEB-E4F4-D8B1-0CA7-15BE09199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42" y="702907"/>
            <a:ext cx="10515600" cy="513244"/>
          </a:xfrm>
        </p:spPr>
        <p:txBody>
          <a:bodyPr/>
          <a:lstStyle/>
          <a:p>
            <a:pPr algn="ctr"/>
            <a:r>
              <a:rPr lang="en-ID" sz="2800" kern="100" dirty="0" err="1">
                <a:effectLst/>
              </a:rPr>
              <a:t>Persentase</a:t>
            </a:r>
            <a:r>
              <a:rPr lang="en-ID" sz="2800" kern="100" dirty="0">
                <a:effectLst/>
              </a:rPr>
              <a:t> </a:t>
            </a:r>
            <a:r>
              <a:rPr lang="en-ID" sz="2800" kern="100" dirty="0" err="1">
                <a:effectLst/>
              </a:rPr>
              <a:t>Penduduk</a:t>
            </a:r>
            <a:r>
              <a:rPr lang="en-ID" sz="2800" kern="100" dirty="0">
                <a:effectLst/>
              </a:rPr>
              <a:t> Miskin </a:t>
            </a:r>
            <a:r>
              <a:rPr lang="en-ID" sz="2800" kern="100" dirty="0" err="1">
                <a:effectLst/>
              </a:rPr>
              <a:t>Berdasarkan</a:t>
            </a:r>
            <a:r>
              <a:rPr lang="en-ID" sz="2800" kern="100" dirty="0">
                <a:effectLst/>
              </a:rPr>
              <a:t> </a:t>
            </a:r>
            <a:r>
              <a:rPr lang="en-ID" sz="2800" kern="100" dirty="0" err="1">
                <a:effectLst/>
              </a:rPr>
              <a:t>Jenis</a:t>
            </a:r>
            <a:r>
              <a:rPr lang="en-ID" sz="2800" kern="100" dirty="0">
                <a:effectLst/>
              </a:rPr>
              <a:t> </a:t>
            </a:r>
            <a:r>
              <a:rPr lang="en-ID" sz="2800" kern="100" dirty="0" err="1">
                <a:effectLst/>
              </a:rPr>
              <a:t>Pekerjaan</a:t>
            </a:r>
            <a:endParaRPr lang="en-ID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CD228-9793-0F8A-CB2B-A4C5F46E6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17" y="5146773"/>
            <a:ext cx="6033009" cy="75406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D" sz="1800" kern="100" dirty="0" err="1">
                <a:latin typeface="Constantia" panose="02030602050306030303" pitchFamily="18" charset="0"/>
              </a:rPr>
              <a:t>Keterangan</a:t>
            </a:r>
            <a:r>
              <a:rPr lang="en-ID" sz="1800" kern="100" dirty="0">
                <a:latin typeface="Constantia" panose="02030602050306030303" pitchFamily="18" charset="0"/>
              </a:rPr>
              <a:t>: * </a:t>
            </a:r>
            <a:r>
              <a:rPr lang="en-ID" sz="1800" kern="100" dirty="0" err="1">
                <a:latin typeface="Constantia" panose="02030602050306030303" pitchFamily="18" charset="0"/>
              </a:rPr>
              <a:t>Jumlah</a:t>
            </a:r>
            <a:r>
              <a:rPr lang="en-ID" sz="1800" kern="100" dirty="0">
                <a:latin typeface="Constantia" panose="02030602050306030303" pitchFamily="18" charset="0"/>
              </a:rPr>
              <a:t> </a:t>
            </a:r>
            <a:r>
              <a:rPr lang="en-ID" sz="1800" kern="100" dirty="0" err="1">
                <a:latin typeface="Constantia" panose="02030602050306030303" pitchFamily="18" charset="0"/>
              </a:rPr>
              <a:t>Penduduk</a:t>
            </a:r>
            <a:r>
              <a:rPr lang="en-ID" sz="1800" kern="100" dirty="0">
                <a:latin typeface="Constantia" panose="02030602050306030303" pitchFamily="18" charset="0"/>
              </a:rPr>
              <a:t> Miskin  (Maret 2024)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D" sz="1800" kern="100" dirty="0" err="1">
                <a:latin typeface="Constantia" panose="02030602050306030303" pitchFamily="18" charset="0"/>
                <a:sym typeface="Wingdings" panose="05000000000000000000" pitchFamily="2" charset="2"/>
              </a:rPr>
              <a:t>adalah</a:t>
            </a:r>
            <a:r>
              <a:rPr lang="en-ID" sz="1800" kern="100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ID" sz="1800" kern="100" dirty="0">
                <a:latin typeface="Constantia" panose="02030602050306030303" pitchFamily="18" charset="0"/>
              </a:rPr>
              <a:t>173,59 </a:t>
            </a:r>
            <a:r>
              <a:rPr lang="en-ID" sz="1800" kern="100" dirty="0" err="1">
                <a:latin typeface="Constantia" panose="02030602050306030303" pitchFamily="18" charset="0"/>
              </a:rPr>
              <a:t>ribu</a:t>
            </a:r>
            <a:r>
              <a:rPr lang="en-ID" sz="1800" kern="100" dirty="0">
                <a:latin typeface="Constantia" panose="02030602050306030303" pitchFamily="18" charset="0"/>
              </a:rPr>
              <a:t> orang </a:t>
            </a:r>
            <a:endParaRPr lang="en-ID" sz="1800" dirty="0">
              <a:latin typeface="Constantia" panose="02030602050306030303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13753B-3272-DAFA-FA91-375B7E9BB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651262"/>
              </p:ext>
            </p:extLst>
          </p:nvPr>
        </p:nvGraphicFramePr>
        <p:xfrm>
          <a:off x="665038" y="1718724"/>
          <a:ext cx="5787004" cy="330250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336138">
                  <a:extLst>
                    <a:ext uri="{9D8B030D-6E8A-4147-A177-3AD203B41FA5}">
                      <a16:colId xmlns:a16="http://schemas.microsoft.com/office/drawing/2014/main" val="2313624747"/>
                    </a:ext>
                  </a:extLst>
                </a:gridCol>
                <a:gridCol w="3450866">
                  <a:extLst>
                    <a:ext uri="{9D8B030D-6E8A-4147-A177-3AD203B41FA5}">
                      <a16:colId xmlns:a16="http://schemas.microsoft.com/office/drawing/2014/main" val="3486619970"/>
                    </a:ext>
                  </a:extLst>
                </a:gridCol>
              </a:tblGrid>
              <a:tr h="1896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 err="1">
                          <a:effectLst/>
                        </a:rPr>
                        <a:t>Jenis</a:t>
                      </a:r>
                      <a:r>
                        <a:rPr lang="en-ID" sz="2000" kern="100" dirty="0">
                          <a:effectLst/>
                        </a:rPr>
                        <a:t> </a:t>
                      </a:r>
                      <a:r>
                        <a:rPr lang="en-ID" sz="2000" kern="100" dirty="0" err="1">
                          <a:effectLst/>
                        </a:rPr>
                        <a:t>Pekerjaan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 err="1">
                          <a:effectLst/>
                        </a:rPr>
                        <a:t>Persentase</a:t>
                      </a:r>
                      <a:r>
                        <a:rPr lang="en-ID" sz="2000" kern="100" dirty="0">
                          <a:effectLst/>
                        </a:rPr>
                        <a:t> </a:t>
                      </a:r>
                      <a:r>
                        <a:rPr lang="en-ID" sz="2000" kern="100" dirty="0" err="1">
                          <a:effectLst/>
                        </a:rPr>
                        <a:t>Penduduk</a:t>
                      </a:r>
                      <a:r>
                        <a:rPr lang="en-ID" sz="2000" kern="100" dirty="0">
                          <a:effectLst/>
                        </a:rPr>
                        <a:t> Miskin*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61489277"/>
                  </a:ext>
                </a:extLst>
              </a:tr>
              <a:tr h="275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 err="1">
                          <a:effectLst/>
                        </a:rPr>
                        <a:t>Pertanian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b="1" kern="100">
                          <a:effectLst/>
                        </a:rPr>
                        <a:t>3,20%</a:t>
                      </a:r>
                      <a:endParaRPr lang="en-ID" sz="2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76352056"/>
                  </a:ext>
                </a:extLst>
              </a:tr>
              <a:tr h="275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>
                          <a:effectLst/>
                        </a:rPr>
                        <a:t>Industri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>
                          <a:effectLst/>
                        </a:rPr>
                        <a:t>8,50%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55195625"/>
                  </a:ext>
                </a:extLst>
              </a:tr>
              <a:tr h="275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b="1" kern="100">
                          <a:effectLst/>
                        </a:rPr>
                        <a:t>Perdagangan</a:t>
                      </a:r>
                      <a:endParaRPr lang="en-ID" sz="2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b="0" kern="100" dirty="0">
                          <a:effectLst/>
                        </a:rPr>
                        <a:t>18,60%</a:t>
                      </a:r>
                      <a:endParaRPr lang="en-ID" sz="20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17090250"/>
                  </a:ext>
                </a:extLst>
              </a:tr>
              <a:tr h="275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b="1" kern="100">
                          <a:effectLst/>
                        </a:rPr>
                        <a:t>Jasa</a:t>
                      </a:r>
                      <a:endParaRPr lang="en-ID" sz="2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b="1" kern="100" dirty="0">
                          <a:effectLst/>
                        </a:rPr>
                        <a:t>21,10%</a:t>
                      </a:r>
                      <a:endParaRPr lang="en-ID" sz="2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10232080"/>
                  </a:ext>
                </a:extLst>
              </a:tr>
              <a:tr h="275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>
                          <a:effectLst/>
                        </a:rPr>
                        <a:t>Konstruksi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>
                          <a:effectLst/>
                        </a:rPr>
                        <a:t>6,70%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74590411"/>
                  </a:ext>
                </a:extLst>
              </a:tr>
              <a:tr h="275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>
                          <a:effectLst/>
                        </a:rPr>
                        <a:t>Transportasi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>
                          <a:effectLst/>
                        </a:rPr>
                        <a:t>4,80%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39577976"/>
                  </a:ext>
                </a:extLst>
              </a:tr>
              <a:tr h="552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b="1" kern="100">
                          <a:effectLst/>
                        </a:rPr>
                        <a:t>Pekerjaan Tidak Tetap/Tidak Tentu</a:t>
                      </a:r>
                      <a:endParaRPr lang="en-ID" sz="2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b="1" kern="100" dirty="0">
                          <a:effectLst/>
                        </a:rPr>
                        <a:t>27,90%</a:t>
                      </a:r>
                      <a:endParaRPr lang="en-ID" sz="2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50568652"/>
                  </a:ext>
                </a:extLst>
              </a:tr>
              <a:tr h="275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>
                          <a:effectLst/>
                        </a:rPr>
                        <a:t>Lain-lain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100" dirty="0">
                          <a:effectLst/>
                        </a:rPr>
                        <a:t>9,20%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4525293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6E7D7BE-5DFA-6660-3DBD-4EE8D133F222}"/>
              </a:ext>
            </a:extLst>
          </p:cNvPr>
          <p:cNvSpPr txBox="1"/>
          <p:nvPr/>
        </p:nvSpPr>
        <p:spPr>
          <a:xfrm>
            <a:off x="6694998" y="1685378"/>
            <a:ext cx="5319423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Jasa dan </a:t>
            </a:r>
            <a:r>
              <a:rPr lang="en-US" sz="2400" b="1" dirty="0" err="1"/>
              <a:t>Pekerjaan</a:t>
            </a:r>
            <a:r>
              <a:rPr lang="en-US" sz="2400" b="1" dirty="0"/>
              <a:t> </a:t>
            </a:r>
            <a:r>
              <a:rPr lang="en-US" sz="2400" b="1" dirty="0" err="1"/>
              <a:t>Tidak</a:t>
            </a:r>
            <a:r>
              <a:rPr lang="en-US" sz="2400" b="1" dirty="0"/>
              <a:t> </a:t>
            </a:r>
            <a:r>
              <a:rPr lang="en-US" sz="2400" b="1" dirty="0" err="1"/>
              <a:t>Tetap</a:t>
            </a:r>
            <a:r>
              <a:rPr lang="en-US" sz="2400" b="1" dirty="0"/>
              <a:t> 49,00 %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Jasa, </a:t>
            </a:r>
            <a:r>
              <a:rPr lang="en-US" sz="2400" b="1" dirty="0" err="1"/>
              <a:t>Perdagangan</a:t>
            </a:r>
            <a:r>
              <a:rPr lang="en-US" sz="2400" b="1" dirty="0"/>
              <a:t> dan </a:t>
            </a:r>
            <a:r>
              <a:rPr lang="en-US" sz="2400" b="1" dirty="0" err="1"/>
              <a:t>Pekerjaan</a:t>
            </a:r>
            <a:r>
              <a:rPr lang="en-US" sz="2400" b="1" dirty="0"/>
              <a:t> </a:t>
            </a:r>
            <a:r>
              <a:rPr lang="en-US" sz="2400" b="1" dirty="0" err="1"/>
              <a:t>tidak</a:t>
            </a:r>
            <a:r>
              <a:rPr lang="en-US" sz="2400" b="1" dirty="0"/>
              <a:t> </a:t>
            </a:r>
            <a:r>
              <a:rPr lang="en-US" sz="2400" b="1" dirty="0" err="1"/>
              <a:t>tetap</a:t>
            </a:r>
            <a:r>
              <a:rPr lang="en-US" sz="2400" b="1" dirty="0"/>
              <a:t> 67,00 % </a:t>
            </a:r>
            <a:endParaRPr lang="en-ID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248F3-88C6-D23B-E566-EDF815CCE0C0}"/>
              </a:ext>
            </a:extLst>
          </p:cNvPr>
          <p:cNvSpPr txBox="1"/>
          <p:nvPr/>
        </p:nvSpPr>
        <p:spPr>
          <a:xfrm>
            <a:off x="7710018" y="4248461"/>
            <a:ext cx="328938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BERPOTENSI DILIBATKAN DI SEKTOR PERTANIAN</a:t>
            </a:r>
            <a:endParaRPr lang="en-ID" sz="2000" b="1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5DC06DA-D294-F936-56CF-DE0B2E65619F}"/>
              </a:ext>
            </a:extLst>
          </p:cNvPr>
          <p:cNvSpPr/>
          <p:nvPr/>
        </p:nvSpPr>
        <p:spPr>
          <a:xfrm>
            <a:off x="9032681" y="3402166"/>
            <a:ext cx="644056" cy="699167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34940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E0C54-CF63-9F69-8ECE-D4682544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0" y="277160"/>
            <a:ext cx="10053101" cy="88323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100" b="1" dirty="0" err="1">
                <a:latin typeface="Corbel" panose="020B0503020204020204" pitchFamily="34" charset="0"/>
              </a:rPr>
              <a:t>Korelasi</a:t>
            </a:r>
            <a:r>
              <a:rPr lang="en-US" sz="3100" b="1" dirty="0">
                <a:latin typeface="Corbel" panose="020B0503020204020204" pitchFamily="34" charset="0"/>
              </a:rPr>
              <a:t> </a:t>
            </a:r>
            <a:r>
              <a:rPr lang="en-US" sz="3100" b="1" dirty="0" err="1">
                <a:latin typeface="Corbel" panose="020B0503020204020204" pitchFamily="34" charset="0"/>
              </a:rPr>
              <a:t>antara</a:t>
            </a:r>
            <a:r>
              <a:rPr lang="en-US" sz="3100" b="1" dirty="0">
                <a:latin typeface="Corbel" panose="020B0503020204020204" pitchFamily="34" charset="0"/>
              </a:rPr>
              <a:t> </a:t>
            </a:r>
            <a:r>
              <a:rPr lang="en-US" sz="3100" b="1" dirty="0" err="1">
                <a:latin typeface="Corbel" panose="020B0503020204020204" pitchFamily="34" charset="0"/>
              </a:rPr>
              <a:t>Kemiskinan</a:t>
            </a:r>
            <a:r>
              <a:rPr lang="en-US" sz="3100" b="1" dirty="0">
                <a:latin typeface="Corbel" panose="020B0503020204020204" pitchFamily="34" charset="0"/>
              </a:rPr>
              <a:t> </a:t>
            </a:r>
            <a:r>
              <a:rPr lang="en-US" sz="3100" b="1" dirty="0" err="1">
                <a:latin typeface="Corbel" panose="020B0503020204020204" pitchFamily="34" charset="0"/>
              </a:rPr>
              <a:t>dengan</a:t>
            </a:r>
            <a:r>
              <a:rPr lang="en-US" sz="3100" b="1" dirty="0">
                <a:latin typeface="Corbel" panose="020B0503020204020204" pitchFamily="34" charset="0"/>
              </a:rPr>
              <a:t> </a:t>
            </a:r>
            <a:r>
              <a:rPr lang="en-US" sz="3100" b="1" dirty="0" err="1">
                <a:latin typeface="Corbel" panose="020B0503020204020204" pitchFamily="34" charset="0"/>
              </a:rPr>
              <a:t>Beberapa</a:t>
            </a:r>
            <a:r>
              <a:rPr lang="en-US" sz="3100" b="1" dirty="0">
                <a:latin typeface="Corbel" panose="020B0503020204020204" pitchFamily="34" charset="0"/>
              </a:rPr>
              <a:t> </a:t>
            </a:r>
            <a:r>
              <a:rPr lang="en-US" sz="3100" b="1" dirty="0" err="1">
                <a:latin typeface="Corbel" panose="020B0503020204020204" pitchFamily="34" charset="0"/>
              </a:rPr>
              <a:t>Variabel</a:t>
            </a:r>
            <a:r>
              <a:rPr lang="en-US" sz="3100" b="1" dirty="0">
                <a:latin typeface="Corbel" panose="020B0503020204020204" pitchFamily="34" charset="0"/>
              </a:rPr>
              <a:t> </a:t>
            </a:r>
            <a:r>
              <a:rPr lang="en-US" sz="3100" b="1" dirty="0" err="1">
                <a:latin typeface="Corbel" panose="020B0503020204020204" pitchFamily="34" charset="0"/>
              </a:rPr>
              <a:t>Terkait</a:t>
            </a:r>
            <a:r>
              <a:rPr lang="en-US" sz="3100" b="1" dirty="0">
                <a:latin typeface="Corbel" panose="020B0503020204020204" pitchFamily="34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orbel" panose="020B0503020204020204" pitchFamily="34" charset="0"/>
              </a:rPr>
              <a:t>(</a:t>
            </a:r>
            <a:r>
              <a:rPr lang="en-US" sz="2200" dirty="0" err="1">
                <a:solidFill>
                  <a:srgbClr val="FF0000"/>
                </a:solidFill>
                <a:latin typeface="Corbel" panose="020B0503020204020204" pitchFamily="34" charset="0"/>
              </a:rPr>
              <a:t>Analisis</a:t>
            </a:r>
            <a:r>
              <a:rPr lang="en-US" sz="2200" dirty="0">
                <a:solidFill>
                  <a:srgbClr val="FF0000"/>
                </a:solidFill>
                <a:latin typeface="Corbel" panose="020B0503020204020204" pitchFamily="34" charset="0"/>
              </a:rPr>
              <a:t> Data Panel </a:t>
            </a:r>
            <a:r>
              <a:rPr lang="en-US" sz="2200" dirty="0" err="1">
                <a:solidFill>
                  <a:srgbClr val="FF0000"/>
                </a:solidFill>
                <a:latin typeface="Corbel" panose="020B0503020204020204" pitchFamily="34" charset="0"/>
              </a:rPr>
              <a:t>Beberapa</a:t>
            </a:r>
            <a:r>
              <a:rPr lang="en-US" sz="22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Corbel" panose="020B0503020204020204" pitchFamily="34" charset="0"/>
              </a:rPr>
              <a:t>Kabupaten</a:t>
            </a:r>
            <a:r>
              <a:rPr lang="en-US" sz="2200" dirty="0">
                <a:solidFill>
                  <a:srgbClr val="FF0000"/>
                </a:solidFill>
                <a:latin typeface="Corbel" panose="020B0503020204020204" pitchFamily="34" charset="0"/>
              </a:rPr>
              <a:t> di Sumatera Selatan)</a:t>
            </a:r>
            <a:r>
              <a:rPr lang="en-US" sz="2200" dirty="0">
                <a:latin typeface="Corbel" panose="020B0503020204020204" pitchFamily="34" charset="0"/>
              </a:rPr>
              <a:t> </a:t>
            </a:r>
            <a:endParaRPr lang="en-ID" sz="2200" dirty="0">
              <a:latin typeface="Corbel" panose="020B0503020204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E36367-9EDC-6830-A592-7A8F097535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489257"/>
              </p:ext>
            </p:extLst>
          </p:nvPr>
        </p:nvGraphicFramePr>
        <p:xfrm>
          <a:off x="132520" y="1187278"/>
          <a:ext cx="12059480" cy="5345854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014332">
                  <a:extLst>
                    <a:ext uri="{9D8B030D-6E8A-4147-A177-3AD203B41FA5}">
                      <a16:colId xmlns:a16="http://schemas.microsoft.com/office/drawing/2014/main" val="264430065"/>
                    </a:ext>
                  </a:extLst>
                </a:gridCol>
                <a:gridCol w="1184745">
                  <a:extLst>
                    <a:ext uri="{9D8B030D-6E8A-4147-A177-3AD203B41FA5}">
                      <a16:colId xmlns:a16="http://schemas.microsoft.com/office/drawing/2014/main" val="1085845401"/>
                    </a:ext>
                  </a:extLst>
                </a:gridCol>
                <a:gridCol w="715617">
                  <a:extLst>
                    <a:ext uri="{9D8B030D-6E8A-4147-A177-3AD203B41FA5}">
                      <a16:colId xmlns:a16="http://schemas.microsoft.com/office/drawing/2014/main" val="3973334135"/>
                    </a:ext>
                  </a:extLst>
                </a:gridCol>
                <a:gridCol w="1391034">
                  <a:extLst>
                    <a:ext uri="{9D8B030D-6E8A-4147-A177-3AD203B41FA5}">
                      <a16:colId xmlns:a16="http://schemas.microsoft.com/office/drawing/2014/main" val="3572260982"/>
                    </a:ext>
                  </a:extLst>
                </a:gridCol>
                <a:gridCol w="1358144">
                  <a:extLst>
                    <a:ext uri="{9D8B030D-6E8A-4147-A177-3AD203B41FA5}">
                      <a16:colId xmlns:a16="http://schemas.microsoft.com/office/drawing/2014/main" val="153553908"/>
                    </a:ext>
                  </a:extLst>
                </a:gridCol>
                <a:gridCol w="854178">
                  <a:extLst>
                    <a:ext uri="{9D8B030D-6E8A-4147-A177-3AD203B41FA5}">
                      <a16:colId xmlns:a16="http://schemas.microsoft.com/office/drawing/2014/main" val="2851600169"/>
                    </a:ext>
                  </a:extLst>
                </a:gridCol>
                <a:gridCol w="1417936">
                  <a:extLst>
                    <a:ext uri="{9D8B030D-6E8A-4147-A177-3AD203B41FA5}">
                      <a16:colId xmlns:a16="http://schemas.microsoft.com/office/drawing/2014/main" val="2520430986"/>
                    </a:ext>
                  </a:extLst>
                </a:gridCol>
                <a:gridCol w="1076264">
                  <a:extLst>
                    <a:ext uri="{9D8B030D-6E8A-4147-A177-3AD203B41FA5}">
                      <a16:colId xmlns:a16="http://schemas.microsoft.com/office/drawing/2014/main" val="812428272"/>
                    </a:ext>
                  </a:extLst>
                </a:gridCol>
                <a:gridCol w="716712">
                  <a:extLst>
                    <a:ext uri="{9D8B030D-6E8A-4147-A177-3AD203B41FA5}">
                      <a16:colId xmlns:a16="http://schemas.microsoft.com/office/drawing/2014/main" val="182724816"/>
                    </a:ext>
                  </a:extLst>
                </a:gridCol>
                <a:gridCol w="1330518">
                  <a:extLst>
                    <a:ext uri="{9D8B030D-6E8A-4147-A177-3AD203B41FA5}">
                      <a16:colId xmlns:a16="http://schemas.microsoft.com/office/drawing/2014/main" val="2389810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kern="100" dirty="0" err="1">
                          <a:effectLst/>
                        </a:rPr>
                        <a:t>Variabel</a:t>
                      </a:r>
                      <a:endParaRPr lang="en-ID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kern="100" dirty="0" err="1">
                          <a:effectLst/>
                        </a:rPr>
                        <a:t>Kemiskinan</a:t>
                      </a:r>
                      <a:r>
                        <a:rPr lang="en-ID" sz="1600" kern="100" dirty="0">
                          <a:effectLst/>
                        </a:rPr>
                        <a:t> (%)</a:t>
                      </a:r>
                      <a:endParaRPr lang="en-ID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kern="100" dirty="0">
                          <a:effectLst/>
                        </a:rPr>
                        <a:t>IKP</a:t>
                      </a:r>
                      <a:endParaRPr lang="en-ID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kern="100" dirty="0" err="1">
                          <a:effectLst/>
                        </a:rPr>
                        <a:t>Infrastruktur</a:t>
                      </a:r>
                      <a:endParaRPr lang="en-ID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kern="100" dirty="0">
                          <a:effectLst/>
                        </a:rPr>
                        <a:t>Pendidikan</a:t>
                      </a:r>
                      <a:endParaRPr lang="en-ID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kern="100" dirty="0">
                          <a:effectLst/>
                        </a:rPr>
                        <a:t>Sosial</a:t>
                      </a:r>
                      <a:endParaRPr lang="en-ID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kern="100" dirty="0">
                          <a:effectLst/>
                        </a:rPr>
                        <a:t>Kesehatan</a:t>
                      </a:r>
                      <a:endParaRPr lang="en-ID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kern="100" dirty="0" err="1">
                          <a:effectLst/>
                        </a:rPr>
                        <a:t>Kerja</a:t>
                      </a:r>
                      <a:endParaRPr lang="en-ID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kern="100" dirty="0">
                          <a:effectLst/>
                        </a:rPr>
                        <a:t>PDB</a:t>
                      </a:r>
                      <a:endParaRPr lang="en-ID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kern="100" dirty="0" err="1">
                          <a:effectLst/>
                        </a:rPr>
                        <a:t>Perubahan</a:t>
                      </a:r>
                      <a:r>
                        <a:rPr lang="en-ID" sz="1600" kern="100" dirty="0">
                          <a:effectLst/>
                        </a:rPr>
                        <a:t> </a:t>
                      </a:r>
                      <a:r>
                        <a:rPr lang="en-ID" sz="1600" kern="100" dirty="0" err="1">
                          <a:effectLst/>
                        </a:rPr>
                        <a:t>Iklim</a:t>
                      </a:r>
                      <a:endParaRPr lang="en-ID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07276486"/>
                  </a:ext>
                </a:extLst>
              </a:tr>
              <a:tr h="456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Kemiskinan (%)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1.00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-0.85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-0.78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-0.65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-0.72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-0.80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-0.60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-0.85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0.30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91863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 err="1">
                          <a:effectLst/>
                        </a:rPr>
                        <a:t>Indeks</a:t>
                      </a:r>
                      <a:r>
                        <a:rPr lang="en-ID" sz="1900" kern="100" dirty="0">
                          <a:effectLst/>
                        </a:rPr>
                        <a:t> </a:t>
                      </a:r>
                      <a:r>
                        <a:rPr lang="en-ID" sz="1900" kern="100" dirty="0" err="1">
                          <a:effectLst/>
                        </a:rPr>
                        <a:t>Ketahanan</a:t>
                      </a:r>
                      <a:r>
                        <a:rPr lang="en-ID" sz="1900" kern="100" dirty="0">
                          <a:effectLst/>
                        </a:rPr>
                        <a:t> </a:t>
                      </a:r>
                      <a:r>
                        <a:rPr lang="en-ID" sz="1900" kern="100" dirty="0" err="1">
                          <a:effectLst/>
                        </a:rPr>
                        <a:t>Pangan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b="1" kern="100" dirty="0">
                          <a:effectLst/>
                        </a:rPr>
                        <a:t>-0.85</a:t>
                      </a:r>
                      <a:endParaRPr lang="en-ID" sz="19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1.00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-0.90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-0.80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-0.75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-0.82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0.75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0.85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-0.40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94370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 err="1">
                          <a:effectLst/>
                        </a:rPr>
                        <a:t>Alokasi</a:t>
                      </a:r>
                      <a:r>
                        <a:rPr lang="en-ID" sz="1900" kern="100" dirty="0">
                          <a:effectLst/>
                        </a:rPr>
                        <a:t> </a:t>
                      </a:r>
                      <a:r>
                        <a:rPr lang="en-ID" sz="1900" kern="100" dirty="0" err="1">
                          <a:effectLst/>
                        </a:rPr>
                        <a:t>Infrastruktur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-0.78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-0.90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1.00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0.70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0.80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0.75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-0.65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-0.80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0.45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03517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Alokasi Pendidikan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-0.65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-0.80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0.70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1.00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0.85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0.75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-0.55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-0.75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0.20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72767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Alokasi Sosial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-0.72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-0.75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0.80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0.85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1.00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0.90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-0.50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-0.70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0.25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107184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 err="1">
                          <a:effectLst/>
                        </a:rPr>
                        <a:t>Alokasi</a:t>
                      </a:r>
                      <a:r>
                        <a:rPr lang="en-ID" sz="1900" kern="100" dirty="0">
                          <a:effectLst/>
                        </a:rPr>
                        <a:t> Kesehatan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-0.80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-0.82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0.75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0.75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0.90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1.00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-0.60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-0.80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0.35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60731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 err="1">
                          <a:effectLst/>
                        </a:rPr>
                        <a:t>Kesempatan</a:t>
                      </a:r>
                      <a:r>
                        <a:rPr lang="en-ID" sz="1900" kern="100" dirty="0">
                          <a:effectLst/>
                        </a:rPr>
                        <a:t> </a:t>
                      </a:r>
                      <a:r>
                        <a:rPr lang="en-ID" sz="1900" kern="100" dirty="0" err="1">
                          <a:effectLst/>
                        </a:rPr>
                        <a:t>Kerja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-0.60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0.75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-0.65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-0.55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-0.50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-0.60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1.00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0.70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-0.20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266372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PDB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-0.85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0.85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-0.80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-0.75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>
                          <a:effectLst/>
                        </a:rPr>
                        <a:t>-0.70</a:t>
                      </a:r>
                      <a:endParaRPr lang="en-ID" sz="1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-0.80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0.70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1.00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-0.50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521861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 err="1">
                          <a:effectLst/>
                        </a:rPr>
                        <a:t>Perubahan</a:t>
                      </a:r>
                      <a:r>
                        <a:rPr lang="en-ID" sz="1900" kern="100" dirty="0">
                          <a:effectLst/>
                        </a:rPr>
                        <a:t> </a:t>
                      </a:r>
                      <a:r>
                        <a:rPr lang="en-ID" sz="1900" kern="100" dirty="0" err="1">
                          <a:effectLst/>
                        </a:rPr>
                        <a:t>Iklim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0.30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-0.40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0.45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0.20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0.25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0.35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-0.20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-0.50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900" kern="100" dirty="0">
                          <a:effectLst/>
                        </a:rPr>
                        <a:t>1.00</a:t>
                      </a:r>
                      <a:endParaRPr lang="en-ID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70189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636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3C3AD-0B8D-D913-E344-5A3C8DF86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291" y="241619"/>
            <a:ext cx="9975879" cy="929465"/>
          </a:xfrm>
        </p:spPr>
        <p:txBody>
          <a:bodyPr/>
          <a:lstStyle/>
          <a:p>
            <a:pPr algn="r"/>
            <a:r>
              <a:rPr lang="en-US" sz="3200" b="1" dirty="0" err="1"/>
              <a:t>Simulasi</a:t>
            </a:r>
            <a:r>
              <a:rPr lang="en-US" sz="3200" b="1" dirty="0"/>
              <a:t> </a:t>
            </a:r>
            <a:r>
              <a:rPr lang="en-US" sz="3200" b="1" dirty="0" err="1"/>
              <a:t>Sederhana</a:t>
            </a:r>
            <a:r>
              <a:rPr lang="en-US" sz="3200" b="1" dirty="0"/>
              <a:t> </a:t>
            </a:r>
            <a:r>
              <a:rPr lang="en-US" sz="3200" b="1" dirty="0" err="1"/>
              <a:t>Dampak</a:t>
            </a:r>
            <a:r>
              <a:rPr lang="en-US" sz="3200" b="1" dirty="0"/>
              <a:t> </a:t>
            </a:r>
            <a:r>
              <a:rPr lang="en-US" sz="3200" b="1" dirty="0" err="1"/>
              <a:t>Kebijakan</a:t>
            </a:r>
            <a:r>
              <a:rPr lang="en-US" sz="3200" b="1" dirty="0"/>
              <a:t> </a:t>
            </a:r>
            <a:r>
              <a:rPr lang="en-US" sz="3200" b="1" dirty="0" err="1"/>
              <a:t>Ketahanan</a:t>
            </a:r>
            <a:r>
              <a:rPr lang="en-US" sz="3200" b="1" dirty="0"/>
              <a:t> </a:t>
            </a:r>
            <a:r>
              <a:rPr lang="en-US" sz="3200" b="1" dirty="0" err="1"/>
              <a:t>Pangan</a:t>
            </a:r>
            <a:r>
              <a:rPr lang="en-US" sz="3200" b="1" dirty="0"/>
              <a:t> </a:t>
            </a:r>
            <a:r>
              <a:rPr lang="en-US" sz="3200" b="1" dirty="0" err="1"/>
              <a:t>terhadap</a:t>
            </a:r>
            <a:r>
              <a:rPr lang="en-US" sz="3200" b="1" dirty="0"/>
              <a:t> </a:t>
            </a:r>
            <a:r>
              <a:rPr lang="en-US" sz="3200" b="1" dirty="0" err="1"/>
              <a:t>Pengurangan</a:t>
            </a:r>
            <a:r>
              <a:rPr lang="en-US" sz="3200" b="1" dirty="0"/>
              <a:t> </a:t>
            </a:r>
            <a:r>
              <a:rPr lang="en-US" sz="3200" b="1" dirty="0" err="1"/>
              <a:t>Kemiskinan</a:t>
            </a:r>
            <a:r>
              <a:rPr lang="en-US" sz="3200" b="1" dirty="0"/>
              <a:t> di Kota Palembang</a:t>
            </a:r>
            <a:endParaRPr lang="en-ID" sz="32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67C70EE-8506-83C6-7C6B-8BE5ED2785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7933268"/>
              </p:ext>
            </p:extLst>
          </p:nvPr>
        </p:nvGraphicFramePr>
        <p:xfrm>
          <a:off x="1" y="1449251"/>
          <a:ext cx="12192000" cy="4846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4961237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400" b="1" kern="1200" dirty="0">
                          <a:solidFill>
                            <a:schemeClr val="dk1"/>
                          </a:solidFill>
                          <a:effectLst/>
                        </a:rPr>
                        <a:t>Asumsi: 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334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Kontribusi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Pertanian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terhadap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Ekonomi Nasional: Sektor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pertanian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menyumbang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13,35%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terhadap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PDB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nasional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dan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mempekerjakan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sekitar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29,36%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tenaga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kerja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.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1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Potensi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Efek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Program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Ketahanan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Pangan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: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Alokasi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anggaran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ketahanan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pangan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nasional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sebesar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Rp104,2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triliun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(2023)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menunjukkan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bahwa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peningkatan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akses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teknologi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dan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pendidikan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pertanian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bisa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meningkatkan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pendapatan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petani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hingga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15-20% 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582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Dari 173,59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ribu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penduduk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miskin di Palembang,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diasumsikan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49%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atau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sekitar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85.941 orang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dapat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dilibatkan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di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sektor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pertanian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672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Peningkatan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Pendapatan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Diproyeksikan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15%. (Hasil Survey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Kemenkeu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tahun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2023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bahwa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Alokasi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anggaran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ketahanan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pangan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nasional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sebesar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Rp104,2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triliun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(2023)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menunjukkan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bahwa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peningkatan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akses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teknologi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dan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pendidikan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pertanian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bisa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meningkatkan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pendapatan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petani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hingga</a:t>
                      </a:r>
                      <a:r>
                        <a:rPr lang="en-ID" sz="2400" kern="1200" dirty="0">
                          <a:solidFill>
                            <a:schemeClr val="dk1"/>
                          </a:solidFill>
                          <a:effectLst/>
                        </a:rPr>
                        <a:t> 15-20%)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745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119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F019C-E5DF-0BCC-30AB-22E20EC39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31813-9A2D-2A32-8D76-D3A35819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051" y="358264"/>
            <a:ext cx="9431572" cy="929465"/>
          </a:xfrm>
        </p:spPr>
        <p:txBody>
          <a:bodyPr/>
          <a:lstStyle/>
          <a:p>
            <a:pPr algn="r"/>
            <a:r>
              <a:rPr lang="en-US" sz="3200" b="1" dirty="0" err="1"/>
              <a:t>Simulasi</a:t>
            </a:r>
            <a:r>
              <a:rPr lang="en-US" sz="3200" b="1" dirty="0"/>
              <a:t> </a:t>
            </a:r>
            <a:r>
              <a:rPr lang="en-US" sz="3200" b="1" dirty="0" err="1"/>
              <a:t>Sederhana</a:t>
            </a:r>
            <a:r>
              <a:rPr lang="en-US" sz="3200" b="1" dirty="0"/>
              <a:t> </a:t>
            </a:r>
            <a:r>
              <a:rPr lang="en-US" sz="3200" b="1" dirty="0" err="1"/>
              <a:t>Dampak</a:t>
            </a:r>
            <a:r>
              <a:rPr lang="en-US" sz="3200" b="1" dirty="0"/>
              <a:t> </a:t>
            </a:r>
            <a:r>
              <a:rPr lang="en-US" sz="3200" b="1" dirty="0" err="1"/>
              <a:t>Kebijakan</a:t>
            </a:r>
            <a:r>
              <a:rPr lang="en-US" sz="3200" b="1" dirty="0"/>
              <a:t> </a:t>
            </a:r>
            <a:r>
              <a:rPr lang="en-US" sz="3200" b="1" dirty="0" err="1"/>
              <a:t>Ketahanan</a:t>
            </a:r>
            <a:r>
              <a:rPr lang="en-US" sz="3200" b="1" dirty="0"/>
              <a:t> </a:t>
            </a:r>
            <a:r>
              <a:rPr lang="en-US" sz="3200" b="1" dirty="0" err="1"/>
              <a:t>Pangan</a:t>
            </a:r>
            <a:r>
              <a:rPr lang="en-US" sz="3200" b="1" dirty="0"/>
              <a:t> </a:t>
            </a:r>
            <a:r>
              <a:rPr lang="en-US" sz="3200" b="1" dirty="0" err="1"/>
              <a:t>terhadap</a:t>
            </a:r>
            <a:r>
              <a:rPr lang="en-US" sz="3200" b="1" dirty="0"/>
              <a:t> </a:t>
            </a:r>
            <a:r>
              <a:rPr lang="en-US" sz="3200" b="1" dirty="0" err="1"/>
              <a:t>Pengurangan</a:t>
            </a:r>
            <a:r>
              <a:rPr lang="en-US" sz="3200" b="1" dirty="0"/>
              <a:t> </a:t>
            </a:r>
            <a:r>
              <a:rPr lang="en-US" sz="3200" b="1" dirty="0" err="1"/>
              <a:t>Kemiskinan</a:t>
            </a:r>
            <a:r>
              <a:rPr lang="en-US" sz="3200" b="1" dirty="0"/>
              <a:t> </a:t>
            </a:r>
            <a:br>
              <a:rPr lang="en-US" sz="3200" b="1" dirty="0"/>
            </a:br>
            <a:r>
              <a:rPr lang="en-US" sz="3200" b="1" dirty="0"/>
              <a:t>di Kota Palembang</a:t>
            </a:r>
            <a:endParaRPr lang="en-ID" sz="32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3DB92D2-CE27-5EF1-2990-690D4DD130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6076679"/>
              </p:ext>
            </p:extLst>
          </p:nvPr>
        </p:nvGraphicFramePr>
        <p:xfrm>
          <a:off x="367085" y="1561976"/>
          <a:ext cx="11600953" cy="4937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565914">
                  <a:extLst>
                    <a:ext uri="{9D8B030D-6E8A-4147-A177-3AD203B41FA5}">
                      <a16:colId xmlns:a16="http://schemas.microsoft.com/office/drawing/2014/main" val="1044056546"/>
                    </a:ext>
                  </a:extLst>
                </a:gridCol>
                <a:gridCol w="6035039">
                  <a:extLst>
                    <a:ext uri="{9D8B030D-6E8A-4147-A177-3AD203B41FA5}">
                      <a16:colId xmlns:a16="http://schemas.microsoft.com/office/drawing/2014/main" val="1496123723"/>
                    </a:ext>
                  </a:extLst>
                </a:gridCol>
              </a:tblGrid>
              <a:tr h="33807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Hasil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Simulasi</a:t>
                      </a:r>
                      <a:endParaRPr lang="en-ID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623849"/>
                  </a:ext>
                </a:extLst>
              </a:tr>
              <a:tr h="603712">
                <a:tc>
                  <a:txBody>
                    <a:bodyPr/>
                    <a:lstStyle/>
                    <a:p>
                      <a:r>
                        <a:rPr lang="en-ID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Pendapatan</a:t>
                      </a:r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Tambahan</a:t>
                      </a:r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Tahunan</a:t>
                      </a:r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 per </a:t>
                      </a:r>
                      <a:r>
                        <a:rPr lang="en-ID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Petani</a:t>
                      </a:r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endParaRPr lang="en-ID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Rp 1.189.678</a:t>
                      </a:r>
                      <a:r>
                        <a:rPr lang="en-ID" sz="2400" kern="1200" dirty="0">
                          <a:solidFill>
                            <a:schemeClr val="tx1"/>
                          </a:solidFill>
                          <a:effectLst/>
                        </a:rPr>
                        <a:t> per orang</a:t>
                      </a:r>
                      <a:endParaRPr lang="en-ID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714548"/>
                  </a:ext>
                </a:extLst>
              </a:tr>
              <a:tr h="603712">
                <a:tc>
                  <a:txBody>
                    <a:bodyPr/>
                    <a:lstStyle/>
                    <a:p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Total </a:t>
                      </a:r>
                      <a:r>
                        <a:rPr lang="en-ID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Pendapatan</a:t>
                      </a:r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Tambahan</a:t>
                      </a:r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bagi</a:t>
                      </a:r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Seluruh</a:t>
                      </a:r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Petani</a:t>
                      </a:r>
                      <a:endParaRPr lang="en-ID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kern="1200" dirty="0">
                          <a:solidFill>
                            <a:schemeClr val="tx1"/>
                          </a:solidFill>
                          <a:effectLst/>
                        </a:rPr>
                        <a:t>Rp 102,24 miliar</a:t>
                      </a:r>
                      <a:r>
                        <a:rPr lang="de-DE" sz="2400" kern="1200" dirty="0">
                          <a:solidFill>
                            <a:schemeClr val="tx1"/>
                          </a:solidFill>
                          <a:effectLst/>
                        </a:rPr>
                        <a:t> untuk 85.941 petani miskin.</a:t>
                      </a:r>
                      <a:endParaRPr lang="en-ID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334013"/>
                  </a:ext>
                </a:extLst>
              </a:tr>
              <a:tr h="869346">
                <a:tc>
                  <a:txBody>
                    <a:bodyPr/>
                    <a:lstStyle/>
                    <a:p>
                      <a:r>
                        <a:rPr lang="en-ID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Petani</a:t>
                      </a:r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 yang </a:t>
                      </a:r>
                      <a:r>
                        <a:rPr lang="en-ID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Terangkat</a:t>
                      </a:r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dari</a:t>
                      </a:r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 Garis </a:t>
                      </a:r>
                      <a:r>
                        <a:rPr lang="en-ID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Kemiskinan</a:t>
                      </a:r>
                      <a:endParaRPr lang="en-ID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Sekitar</a:t>
                      </a:r>
                      <a:r>
                        <a:rPr lang="en-ID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34.376 orang</a:t>
                      </a:r>
                      <a:r>
                        <a:rPr lang="en-ID" sz="2400" kern="12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ID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diasumsikan</a:t>
                      </a:r>
                      <a:r>
                        <a:rPr lang="en-ID" sz="2400" kern="1200" dirty="0">
                          <a:solidFill>
                            <a:schemeClr val="tx1"/>
                          </a:solidFill>
                          <a:effectLst/>
                        </a:rPr>
                        <a:t> 40% </a:t>
                      </a:r>
                      <a:r>
                        <a:rPr lang="en-ID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petani</a:t>
                      </a:r>
                      <a:r>
                        <a:rPr lang="en-ID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berhasil</a:t>
                      </a:r>
                      <a:r>
                        <a:rPr lang="en-ID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mencapai</a:t>
                      </a:r>
                      <a:r>
                        <a:rPr lang="en-ID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pendapatan</a:t>
                      </a:r>
                      <a:r>
                        <a:rPr lang="en-ID" sz="2400" kern="1200" dirty="0">
                          <a:solidFill>
                            <a:schemeClr val="tx1"/>
                          </a:solidFill>
                          <a:effectLst/>
                        </a:rPr>
                        <a:t> di </a:t>
                      </a:r>
                      <a:r>
                        <a:rPr lang="en-ID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atas</a:t>
                      </a:r>
                      <a:r>
                        <a:rPr lang="en-ID" sz="2400" kern="1200" dirty="0">
                          <a:solidFill>
                            <a:schemeClr val="tx1"/>
                          </a:solidFill>
                          <a:effectLst/>
                        </a:rPr>
                        <a:t> garis </a:t>
                      </a:r>
                      <a:r>
                        <a:rPr lang="en-ID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kemiskinan</a:t>
                      </a:r>
                      <a:r>
                        <a:rPr lang="en-ID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dengan</a:t>
                      </a:r>
                      <a:r>
                        <a:rPr lang="en-ID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peningkatan</a:t>
                      </a:r>
                      <a:r>
                        <a:rPr lang="en-ID" sz="2400" kern="1200" dirty="0">
                          <a:solidFill>
                            <a:schemeClr val="tx1"/>
                          </a:solidFill>
                          <a:effectLst/>
                        </a:rPr>
                        <a:t> 15%).</a:t>
                      </a:r>
                      <a:endParaRPr lang="en-ID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1223"/>
                  </a:ext>
                </a:extLst>
              </a:tr>
              <a:tr h="603712">
                <a:tc>
                  <a:txBody>
                    <a:bodyPr/>
                    <a:lstStyle/>
                    <a:p>
                      <a:r>
                        <a:rPr lang="en-ID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Persentase</a:t>
                      </a:r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Penduduk</a:t>
                      </a:r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 Miskin yang </a:t>
                      </a:r>
                      <a:r>
                        <a:rPr lang="en-ID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Terangkat</a:t>
                      </a:r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2400" b="1" kern="1200" dirty="0" err="1">
                          <a:solidFill>
                            <a:schemeClr val="tx1"/>
                          </a:solidFill>
                          <a:effectLst/>
                        </a:rPr>
                        <a:t>Pendapatannya</a:t>
                      </a:r>
                      <a:endParaRPr lang="en-ID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Sekitar</a:t>
                      </a:r>
                      <a:r>
                        <a:rPr lang="en-ID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2400" b="1" kern="1200" dirty="0">
                          <a:solidFill>
                            <a:schemeClr val="tx1"/>
                          </a:solidFill>
                          <a:effectLst/>
                        </a:rPr>
                        <a:t>19,8%</a:t>
                      </a:r>
                      <a:r>
                        <a:rPr lang="en-ID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dari</a:t>
                      </a:r>
                      <a:r>
                        <a:rPr lang="en-ID" sz="2400" kern="1200" dirty="0">
                          <a:solidFill>
                            <a:schemeClr val="tx1"/>
                          </a:solidFill>
                          <a:effectLst/>
                        </a:rPr>
                        <a:t> total </a:t>
                      </a:r>
                      <a:r>
                        <a:rPr lang="en-ID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penduduk</a:t>
                      </a:r>
                      <a:r>
                        <a:rPr lang="en-ID" sz="2400" kern="1200" dirty="0">
                          <a:solidFill>
                            <a:schemeClr val="tx1"/>
                          </a:solidFill>
                          <a:effectLst/>
                        </a:rPr>
                        <a:t> miskin di Palembang</a:t>
                      </a:r>
                      <a:endParaRPr lang="en-ID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582421"/>
                  </a:ext>
                </a:extLst>
              </a:tr>
              <a:tr h="603712">
                <a:tc gridSpan="2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2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Kesimpulan:</a:t>
                      </a:r>
                      <a:r>
                        <a:rPr lang="en-ID" sz="2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Dengan intervensi sektor pertanian, </a:t>
                      </a:r>
                      <a:r>
                        <a:rPr lang="de-DE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 ketahanan pangan dapat menjadi instrumen yang signifikan dalam menurunkan kemiskinan di Palembang. </a:t>
                      </a:r>
                      <a:endParaRPr lang="en-ID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967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292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C98D7-45E1-1C5A-4A5E-C660B89A9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1182204"/>
            <a:ext cx="11080543" cy="1450975"/>
          </a:xfrm>
        </p:spPr>
        <p:txBody>
          <a:bodyPr>
            <a:noAutofit/>
          </a:bodyPr>
          <a:lstStyle/>
          <a:p>
            <a:r>
              <a:rPr lang="en-US" sz="4400" dirty="0"/>
              <a:t>4. </a:t>
            </a:r>
            <a:r>
              <a:rPr lang="en-ID" altLang="en-US" sz="4400" dirty="0"/>
              <a:t>Apa </a:t>
            </a:r>
            <a:r>
              <a:rPr lang="en-ID" altLang="en-US" sz="4400" dirty="0" err="1"/>
              <a:t>Keunggulan</a:t>
            </a:r>
            <a:r>
              <a:rPr lang="en-ID" altLang="en-US" sz="4400" dirty="0"/>
              <a:t> dan </a:t>
            </a:r>
            <a:r>
              <a:rPr lang="en-ID" altLang="en-US" sz="4400" dirty="0" err="1"/>
              <a:t>Kelemahan</a:t>
            </a:r>
            <a:r>
              <a:rPr lang="en-ID" altLang="en-US" sz="4400" dirty="0"/>
              <a:t> </a:t>
            </a:r>
            <a:r>
              <a:rPr lang="en-ID" altLang="en-US" sz="4400" dirty="0" err="1"/>
              <a:t>Pertanian</a:t>
            </a:r>
            <a:r>
              <a:rPr lang="en-ID" altLang="en-US" sz="4400" dirty="0"/>
              <a:t> dan </a:t>
            </a:r>
            <a:r>
              <a:rPr lang="en-ID" altLang="en-US" sz="4400" dirty="0" err="1"/>
              <a:t>Ketahanan</a:t>
            </a:r>
            <a:r>
              <a:rPr lang="en-ID" altLang="en-US" sz="4400" dirty="0"/>
              <a:t> </a:t>
            </a:r>
            <a:r>
              <a:rPr lang="en-ID" altLang="en-US" sz="4400" dirty="0" err="1"/>
              <a:t>Pangan</a:t>
            </a:r>
            <a:r>
              <a:rPr lang="en-ID" altLang="en-US" sz="4400" dirty="0"/>
              <a:t> di Palembang?</a:t>
            </a:r>
            <a:endParaRPr lang="en-ID" sz="4400" dirty="0"/>
          </a:p>
        </p:txBody>
      </p:sp>
    </p:spTree>
    <p:extLst>
      <p:ext uri="{BB962C8B-B14F-4D97-AF65-F5344CB8AC3E}">
        <p14:creationId xmlns:p14="http://schemas.microsoft.com/office/powerpoint/2010/main" val="597128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C48BA-4CCC-96A3-3730-8211BF61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Keunggulan</a:t>
            </a:r>
            <a:r>
              <a:rPr lang="en-US" dirty="0"/>
              <a:t> </a:t>
            </a:r>
            <a:r>
              <a:rPr lang="en-US" dirty="0" err="1"/>
              <a:t>Pertanian</a:t>
            </a:r>
            <a:r>
              <a:rPr lang="en-US" dirty="0"/>
              <a:t> di Kota Palembang</a:t>
            </a:r>
            <a:endParaRPr lang="en-ID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85715-1E6F-5942-2176-795326D81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8B0AC4E-831B-EDDB-0B75-0AF82484EC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9629198"/>
              </p:ext>
            </p:extLst>
          </p:nvPr>
        </p:nvGraphicFramePr>
        <p:xfrm>
          <a:off x="56208" y="1157244"/>
          <a:ext cx="11702118" cy="5317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3">
            <a:extLst>
              <a:ext uri="{FF2B5EF4-FFF2-40B4-BE49-F238E27FC236}">
                <a16:creationId xmlns:a16="http://schemas.microsoft.com/office/drawing/2014/main" id="{D7143FD0-CAD8-71BE-A51C-40C7BD1E4044}"/>
              </a:ext>
            </a:extLst>
          </p:cNvPr>
          <p:cNvSpPr txBox="1">
            <a:spLocks/>
          </p:cNvSpPr>
          <p:nvPr/>
        </p:nvSpPr>
        <p:spPr bwMode="auto">
          <a:xfrm>
            <a:off x="1040463" y="47491"/>
            <a:ext cx="10515600" cy="110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r"/>
            <a:r>
              <a:rPr lang="en-US" sz="4000" dirty="0" err="1"/>
              <a:t>Keunggulan</a:t>
            </a:r>
            <a:r>
              <a:rPr lang="en-US" sz="4000" dirty="0"/>
              <a:t> Sektor </a:t>
            </a:r>
            <a:r>
              <a:rPr lang="en-US" sz="4000" dirty="0" err="1"/>
              <a:t>Pertanian</a:t>
            </a:r>
            <a:r>
              <a:rPr lang="en-US" sz="4000" dirty="0"/>
              <a:t> </a:t>
            </a:r>
          </a:p>
          <a:p>
            <a:pPr algn="r"/>
            <a:r>
              <a:rPr lang="en-US" sz="4000" dirty="0"/>
              <a:t>di Kota Palembang</a:t>
            </a:r>
            <a:endParaRPr lang="en-ID" sz="4000" dirty="0"/>
          </a:p>
        </p:txBody>
      </p:sp>
    </p:spTree>
    <p:extLst>
      <p:ext uri="{BB962C8B-B14F-4D97-AF65-F5344CB8AC3E}">
        <p14:creationId xmlns:p14="http://schemas.microsoft.com/office/powerpoint/2010/main" val="1369841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27F37-E5E3-0549-7DD0-B2C3747A4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2144-09DA-2D97-0A23-D16EE5916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Keunggulan</a:t>
            </a:r>
            <a:r>
              <a:rPr lang="en-US" dirty="0"/>
              <a:t> </a:t>
            </a:r>
            <a:r>
              <a:rPr lang="en-US" dirty="0" err="1"/>
              <a:t>Pertanian</a:t>
            </a:r>
            <a:r>
              <a:rPr lang="en-US" dirty="0"/>
              <a:t> di Kota Palembang</a:t>
            </a:r>
            <a:endParaRPr lang="en-ID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F28EB-265B-A8E8-72F5-4C3A917AC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4F7585A-DCB3-4815-DE54-7585A4C88C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9960954"/>
              </p:ext>
            </p:extLst>
          </p:nvPr>
        </p:nvGraphicFramePr>
        <p:xfrm>
          <a:off x="346688" y="1071327"/>
          <a:ext cx="11498624" cy="5366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3FDE4374-E4A5-B6AC-DF8B-C650F40BFCD2}"/>
              </a:ext>
            </a:extLst>
          </p:cNvPr>
          <p:cNvSpPr txBox="1">
            <a:spLocks/>
          </p:cNvSpPr>
          <p:nvPr/>
        </p:nvSpPr>
        <p:spPr bwMode="auto">
          <a:xfrm>
            <a:off x="1329712" y="71562"/>
            <a:ext cx="10515600" cy="104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r"/>
            <a:r>
              <a:rPr lang="en-US" sz="4000" dirty="0" err="1"/>
              <a:t>Keunggulan</a:t>
            </a:r>
            <a:r>
              <a:rPr lang="en-US" sz="4000" dirty="0"/>
              <a:t> Sektor </a:t>
            </a:r>
            <a:r>
              <a:rPr lang="en-US" sz="4000" dirty="0" err="1"/>
              <a:t>Pertanian</a:t>
            </a:r>
            <a:r>
              <a:rPr lang="en-US" sz="4000" dirty="0"/>
              <a:t> </a:t>
            </a:r>
          </a:p>
          <a:p>
            <a:pPr algn="r"/>
            <a:r>
              <a:rPr lang="en-US" sz="4000" dirty="0"/>
              <a:t>di Kota Palembang</a:t>
            </a:r>
            <a:endParaRPr lang="en-ID" sz="4000" dirty="0"/>
          </a:p>
        </p:txBody>
      </p:sp>
    </p:spTree>
    <p:extLst>
      <p:ext uri="{BB962C8B-B14F-4D97-AF65-F5344CB8AC3E}">
        <p14:creationId xmlns:p14="http://schemas.microsoft.com/office/powerpoint/2010/main" val="106415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Placeholder 2">
            <a:extLst>
              <a:ext uri="{FF2B5EF4-FFF2-40B4-BE49-F238E27FC236}">
                <a16:creationId xmlns:a16="http://schemas.microsoft.com/office/drawing/2014/main" id="{10063722-4707-613F-E0AC-D6CB243DF10C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>
          <a:xfrm>
            <a:off x="2507392" y="1091518"/>
            <a:ext cx="6096000" cy="17145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000" b="1" dirty="0">
                <a:latin typeface="Corbel" panose="020B0503020204020204" pitchFamily="34" charset="0"/>
              </a:rPr>
              <a:t>Outline </a:t>
            </a:r>
            <a:r>
              <a:rPr lang="en-US" altLang="en-US" sz="4000" b="1" dirty="0" err="1">
                <a:latin typeface="Corbel" panose="020B0503020204020204" pitchFamily="34" charset="0"/>
              </a:rPr>
              <a:t>Presentasi</a:t>
            </a:r>
            <a:r>
              <a:rPr lang="en-US" altLang="en-US" sz="4000" b="1" dirty="0">
                <a:latin typeface="Corbel" panose="020B0503020204020204" pitchFamily="34" charset="0"/>
              </a:rPr>
              <a:t>: </a:t>
            </a:r>
            <a:endParaRPr lang="en-ID" altLang="en-US" sz="4000" dirty="0">
              <a:latin typeface="Corbel" panose="020B0503020204020204" pitchFamily="34" charset="0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73DAE2F-178A-0E6A-A2C5-E06BDB052E7C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2507392" y="2108327"/>
            <a:ext cx="8434723" cy="2508251"/>
          </a:xfrm>
        </p:spPr>
        <p:txBody>
          <a:bodyPr/>
          <a:lstStyle/>
          <a:p>
            <a:r>
              <a:rPr lang="en-US" altLang="en-US" sz="2400" dirty="0" err="1"/>
              <a:t>Bagaimana</a:t>
            </a:r>
            <a:r>
              <a:rPr lang="en-US" altLang="en-US" sz="2400" dirty="0"/>
              <a:t> </a:t>
            </a:r>
            <a:r>
              <a:rPr lang="en-US" altLang="en-US" sz="2400" i="1" dirty="0"/>
              <a:t>Insight 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Kemiskinan</a:t>
            </a:r>
            <a:r>
              <a:rPr lang="en-US" altLang="en-US" sz="2400" dirty="0"/>
              <a:t> Kota Palembang ?</a:t>
            </a:r>
            <a:endParaRPr lang="en-ID" altLang="en-US" dirty="0"/>
          </a:p>
          <a:p>
            <a:r>
              <a:rPr lang="en-ID" altLang="en-US" dirty="0" err="1"/>
              <a:t>Bagaimana</a:t>
            </a:r>
            <a:r>
              <a:rPr lang="en-ID" altLang="en-US" dirty="0"/>
              <a:t> </a:t>
            </a:r>
            <a:r>
              <a:rPr lang="en-ID" altLang="en-US" dirty="0" err="1"/>
              <a:t>Mengurangi</a:t>
            </a:r>
            <a:r>
              <a:rPr lang="en-ID" altLang="en-US" dirty="0"/>
              <a:t> </a:t>
            </a:r>
            <a:r>
              <a:rPr lang="en-ID" altLang="en-US" dirty="0" err="1"/>
              <a:t>Kemiskinan</a:t>
            </a:r>
            <a:r>
              <a:rPr lang="en-ID" altLang="en-US" dirty="0"/>
              <a:t> ?</a:t>
            </a:r>
          </a:p>
          <a:p>
            <a:r>
              <a:rPr lang="en-ID" altLang="en-US" sz="2400" dirty="0" err="1"/>
              <a:t>Kenapa</a:t>
            </a:r>
            <a:r>
              <a:rPr lang="en-ID" altLang="en-US" sz="2400" dirty="0"/>
              <a:t> Harus </a:t>
            </a:r>
            <a:r>
              <a:rPr lang="en-ID" altLang="en-US" sz="2400" dirty="0" err="1"/>
              <a:t>melalui</a:t>
            </a:r>
            <a:r>
              <a:rPr lang="en-ID" altLang="en-US" sz="2400" dirty="0"/>
              <a:t> </a:t>
            </a:r>
            <a:r>
              <a:rPr lang="en-ID" altLang="en-US" sz="2400" dirty="0" err="1"/>
              <a:t>Pertanian</a:t>
            </a:r>
            <a:r>
              <a:rPr lang="en-ID" altLang="en-US" sz="2400" dirty="0"/>
              <a:t> dan </a:t>
            </a:r>
            <a:r>
              <a:rPr lang="en-ID" altLang="en-US" sz="2400" dirty="0" err="1"/>
              <a:t>Ketahanan</a:t>
            </a:r>
            <a:r>
              <a:rPr lang="en-ID" altLang="en-US" sz="2400" dirty="0"/>
              <a:t> </a:t>
            </a:r>
            <a:r>
              <a:rPr lang="en-ID" altLang="en-US" sz="2400" dirty="0" err="1"/>
              <a:t>Pertanian</a:t>
            </a:r>
            <a:r>
              <a:rPr lang="en-ID" altLang="en-US" sz="2400" dirty="0"/>
              <a:t> ?</a:t>
            </a:r>
          </a:p>
          <a:p>
            <a:r>
              <a:rPr lang="en-ID" altLang="en-US" sz="2400" dirty="0"/>
              <a:t>Apa </a:t>
            </a:r>
            <a:r>
              <a:rPr lang="en-ID" altLang="en-US" sz="2400" dirty="0" err="1"/>
              <a:t>Keunggulan</a:t>
            </a:r>
            <a:r>
              <a:rPr lang="en-ID" altLang="en-US" sz="2400" dirty="0"/>
              <a:t> dan </a:t>
            </a:r>
            <a:r>
              <a:rPr lang="en-ID" altLang="en-US" sz="2400" dirty="0" err="1"/>
              <a:t>Kelemahan</a:t>
            </a:r>
            <a:r>
              <a:rPr lang="en-ID" altLang="en-US" sz="2400" dirty="0"/>
              <a:t> </a:t>
            </a:r>
            <a:r>
              <a:rPr lang="en-ID" altLang="en-US" sz="2400" dirty="0" err="1"/>
              <a:t>Pertanian</a:t>
            </a:r>
            <a:r>
              <a:rPr lang="en-ID" altLang="en-US" sz="2400" dirty="0"/>
              <a:t> dan </a:t>
            </a:r>
            <a:r>
              <a:rPr lang="en-ID" altLang="en-US" sz="2400" dirty="0" err="1"/>
              <a:t>Ketahanan</a:t>
            </a:r>
            <a:r>
              <a:rPr lang="en-ID" altLang="en-US" sz="2400" dirty="0"/>
              <a:t> </a:t>
            </a:r>
            <a:r>
              <a:rPr lang="en-ID" altLang="en-US" sz="2400" dirty="0" err="1"/>
              <a:t>Pangan</a:t>
            </a:r>
            <a:r>
              <a:rPr lang="en-ID" altLang="en-US" sz="2400" dirty="0"/>
              <a:t> di </a:t>
            </a:r>
            <a:r>
              <a:rPr lang="en-ID" altLang="en-US" dirty="0"/>
              <a:t>P</a:t>
            </a:r>
            <a:r>
              <a:rPr lang="en-ID" altLang="en-US" sz="2400" dirty="0"/>
              <a:t>alembang?</a:t>
            </a:r>
          </a:p>
          <a:p>
            <a:r>
              <a:rPr lang="en-ID" altLang="en-US" dirty="0"/>
              <a:t>Harus </a:t>
            </a:r>
            <a:r>
              <a:rPr lang="en-ID" altLang="en-US" dirty="0" err="1"/>
              <a:t>Mulai</a:t>
            </a:r>
            <a:r>
              <a:rPr lang="en-ID" altLang="en-US" dirty="0"/>
              <a:t> </a:t>
            </a:r>
            <a:r>
              <a:rPr lang="en-ID" altLang="en-US" dirty="0" err="1"/>
              <a:t>dari</a:t>
            </a:r>
            <a:r>
              <a:rPr lang="en-ID" altLang="en-US" dirty="0"/>
              <a:t> Mana?</a:t>
            </a:r>
          </a:p>
          <a:p>
            <a:endParaRPr lang="en-US" alt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B23170-5BF2-8E89-B5DB-E9AF0A043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521" y="281275"/>
            <a:ext cx="9124095" cy="13255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Kelemahan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terkait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Pertanian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Ketahanan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Pangan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Kota Palembang</a:t>
            </a:r>
            <a:endParaRPr lang="en-ID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36C47-5467-7418-F358-0CD4E19419F0}"/>
              </a:ext>
            </a:extLst>
          </p:cNvPr>
          <p:cNvSpPr txBox="1"/>
          <p:nvPr/>
        </p:nvSpPr>
        <p:spPr>
          <a:xfrm>
            <a:off x="2121876" y="1842208"/>
            <a:ext cx="10070124" cy="423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Tantangan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terbesar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dihadapi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alih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fungsi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keterbatasan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infrastruktur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igrasi </a:t>
            </a:r>
            <a:r>
              <a:rPr lang="de-D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etani </a:t>
            </a:r>
            <a:r>
              <a:rPr lang="de-D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uda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yang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langsung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mempengaruhi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keberlanjutan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sektor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ketahanan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Masalah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pembiayaan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tenaga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kerja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terampil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persaingan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sektor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non-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juga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menjadi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hambatan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besar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tetapi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diatasi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melalui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kebijakan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tepat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sasaran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perbaikan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akses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modal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serta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teknologi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Ancaman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terhadap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perubahan</a:t>
            </a:r>
            <a:r>
              <a:rPr lang="en-ID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iklim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merupakan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masalah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jangka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panjang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bersifat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struktural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tetapi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harus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segera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diperbaiki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menjamin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keberlanjutan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sektor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Palembang.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1B75E-6A04-4BFB-3CCD-063690694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390" y="1007275"/>
            <a:ext cx="10058400" cy="1450975"/>
          </a:xfrm>
        </p:spPr>
        <p:txBody>
          <a:bodyPr>
            <a:normAutofit/>
          </a:bodyPr>
          <a:lstStyle/>
          <a:p>
            <a:r>
              <a:rPr lang="en-US" sz="6000" dirty="0"/>
              <a:t>5.</a:t>
            </a:r>
            <a:r>
              <a:rPr lang="en-ID" altLang="en-US" sz="6000" dirty="0"/>
              <a:t> Harus </a:t>
            </a:r>
            <a:r>
              <a:rPr lang="en-ID" altLang="en-US" sz="6000" dirty="0" err="1"/>
              <a:t>Mulai</a:t>
            </a:r>
            <a:r>
              <a:rPr lang="en-ID" altLang="en-US" sz="6000" dirty="0"/>
              <a:t> Dari Mana ?</a:t>
            </a:r>
            <a:r>
              <a:rPr lang="en-US" sz="6000" dirty="0"/>
              <a:t> </a:t>
            </a:r>
            <a:endParaRPr lang="en-ID" sz="6000" dirty="0"/>
          </a:p>
        </p:txBody>
      </p:sp>
    </p:spTree>
    <p:extLst>
      <p:ext uri="{BB962C8B-B14F-4D97-AF65-F5344CB8AC3E}">
        <p14:creationId xmlns:p14="http://schemas.microsoft.com/office/powerpoint/2010/main" val="880191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50858-CD1A-7A88-A4BA-576BD741D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03" y="498875"/>
            <a:ext cx="11353800" cy="1325563"/>
          </a:xfrm>
        </p:spPr>
        <p:txBody>
          <a:bodyPr/>
          <a:lstStyle/>
          <a:p>
            <a:pPr algn="ctr"/>
            <a:r>
              <a:rPr lang="en-US" sz="3600" dirty="0" err="1"/>
              <a:t>Perumusan</a:t>
            </a:r>
            <a:r>
              <a:rPr lang="en-US" sz="3600" dirty="0"/>
              <a:t> Strategi </a:t>
            </a:r>
            <a:r>
              <a:rPr lang="en-US" sz="3600" dirty="0" err="1"/>
              <a:t>Ketahanan</a:t>
            </a:r>
            <a:r>
              <a:rPr lang="en-US" sz="3600" dirty="0"/>
              <a:t> </a:t>
            </a:r>
            <a:r>
              <a:rPr lang="en-US" sz="3600" dirty="0" err="1"/>
              <a:t>Pangan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Mengatasi</a:t>
            </a:r>
            <a:r>
              <a:rPr lang="en-US" sz="3600" dirty="0"/>
              <a:t> </a:t>
            </a:r>
            <a:r>
              <a:rPr lang="en-US" sz="3600" dirty="0" err="1"/>
              <a:t>Kemiskinan</a:t>
            </a:r>
            <a:r>
              <a:rPr lang="en-US" sz="3600" dirty="0"/>
              <a:t> di Kota Palembang</a:t>
            </a:r>
            <a:endParaRPr lang="en-ID" sz="36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8D1D14A-FEF8-B0BD-E0BD-2B0B7B1A87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8895826"/>
              </p:ext>
            </p:extLst>
          </p:nvPr>
        </p:nvGraphicFramePr>
        <p:xfrm>
          <a:off x="206735" y="1717482"/>
          <a:ext cx="11696368" cy="4826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4707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778E6-65CD-199D-E243-D25728253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13ADF-71C2-5894-6A29-8AD03070A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515" y="763327"/>
            <a:ext cx="10879849" cy="785912"/>
          </a:xfrm>
        </p:spPr>
        <p:txBody>
          <a:bodyPr>
            <a:normAutofit fontScale="90000"/>
          </a:bodyPr>
          <a:lstStyle/>
          <a:p>
            <a:r>
              <a:rPr lang="fi-FI" sz="4000" dirty="0"/>
              <a:t>Strategi Ketahanan Pangan untuk Mengurangi Kemiskinan</a:t>
            </a:r>
            <a:endParaRPr lang="en-ID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087C53-37D4-0442-8B4F-FE0134325E1C}"/>
              </a:ext>
            </a:extLst>
          </p:cNvPr>
          <p:cNvSpPr txBox="1"/>
          <p:nvPr/>
        </p:nvSpPr>
        <p:spPr>
          <a:xfrm>
            <a:off x="414495" y="2010545"/>
            <a:ext cx="8720720" cy="433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Penguatan Infrastruktur :</a:t>
            </a:r>
            <a:endParaRPr lang="en-ID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Pembangunan Infrastruktur Pedesaan:</a:t>
            </a:r>
            <a:r>
              <a:rPr lang="de-DE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Meningkatkan infrastruktur seperti jalan, irigasi, dan pasar untuk mendukung distribusi pangan yang efisien.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Peningkatan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Infrastruktur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Distribusi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Membantu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rumah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tangga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miskin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mendapatkan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akses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terjangkau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melalui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peningkatan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distribusi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tingkat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kota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pasar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murah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program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subsidi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mengurangi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beban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ekonomi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hadapi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memperoleh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Peningkatan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Infrastruktur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Platform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Pemasaran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Lokal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Mendorong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pembentukan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platform digital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pasar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lokal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produk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rumah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tangga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sehingga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menjual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hasil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olahan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langsung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konsumen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harga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menguntungkan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D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749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EEA93-3350-B5A4-6808-58DEB1C0D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C362E-63DA-A40E-8E68-0247765E0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7363" y="652311"/>
            <a:ext cx="11828490" cy="455226"/>
          </a:xfrm>
        </p:spPr>
        <p:txBody>
          <a:bodyPr>
            <a:normAutofit fontScale="90000"/>
          </a:bodyPr>
          <a:lstStyle/>
          <a:p>
            <a:pPr algn="r"/>
            <a:r>
              <a:rPr lang="fi-FI" sz="4000" dirty="0"/>
              <a:t>Strategi Ketahanan Pangan untuk Mengurangi Kemiskinan</a:t>
            </a:r>
            <a:endParaRPr lang="en-ID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DE8718-6030-19F9-17DC-0C262BBF044D}"/>
              </a:ext>
            </a:extLst>
          </p:cNvPr>
          <p:cNvSpPr txBox="1"/>
          <p:nvPr/>
        </p:nvSpPr>
        <p:spPr>
          <a:xfrm>
            <a:off x="130542" y="1015288"/>
            <a:ext cx="10336631" cy="5671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de-D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Strategi Meningkatkan Produksi Pangan Lokal:</a:t>
            </a:r>
            <a:endParaRPr lang="en-ID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Diversifikasi Tanaman:</a:t>
            </a:r>
            <a:r>
              <a:rPr lang="de-DE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Mendorong petani untuk menanam berbagai jenis tanaman pangan guna meningkatkan ketahanan terhadap risiko kegagalan panen.</a:t>
            </a:r>
          </a:p>
          <a:p>
            <a:pPr marL="803275" lvl="0" indent="-28575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Pemberdayaan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Rumah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Tangga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Memberikan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pelatihan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kepada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rumah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tangga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miskin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mengenai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budidaya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tanaman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lokal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mudah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tumbuh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lingkungan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perkotaan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sayuran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umbi-umbian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tanaman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buah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Pendekatan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membantu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rumah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tangga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mengurangi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ketergantungan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pada pasar dan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meningkatkan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ketersediaan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endParaRPr lang="en-ID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3275" indent="-285750">
              <a:buFont typeface="Wingdings" panose="05000000000000000000" pitchFamily="2" charset="2"/>
              <a:buChar char="ü"/>
            </a:pP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Pemanfaatan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Lahan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Pekarangan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Mengoptimalkan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penggunaan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rumah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tangga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urban (</a:t>
            </a:r>
            <a:r>
              <a:rPr lang="en-ID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 farming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budidaya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hidroponik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aquaponik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rumah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tangga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miskin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akses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besar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terhadap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produk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sehat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mengurangi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pengeluaran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membeli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endParaRPr lang="en-ID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</a:t>
            </a:r>
            <a:r>
              <a:rPr lang="en-ID" sz="2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m </a:t>
            </a:r>
            <a:r>
              <a:rPr lang="en-ID" sz="20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Penerapan</a:t>
            </a:r>
            <a:r>
              <a:rPr lang="en-ID" sz="2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Teknologi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Penerapan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teknologi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tepat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guna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irigasi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hemat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dan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pupuk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organik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meningkatkan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produktivitas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Pembentukan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Penguatan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Koperasi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Mengembangkan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koperasi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meningkatkan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akses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petani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kecil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terhadap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pasar,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kredit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teknologi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2955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F08A-1ABF-3BB4-80BE-0D6C3D22D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241" y="834888"/>
            <a:ext cx="11247463" cy="679406"/>
          </a:xfrm>
        </p:spPr>
        <p:txBody>
          <a:bodyPr>
            <a:normAutofit fontScale="90000"/>
          </a:bodyPr>
          <a:lstStyle/>
          <a:p>
            <a:r>
              <a:rPr lang="fi-FI" sz="4000" dirty="0"/>
              <a:t>Strategi Ketahanan Pangan untuk Mengurangi Kemiskinan</a:t>
            </a:r>
            <a:endParaRPr lang="en-ID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95F27-6030-0D49-835F-205049358CB4}"/>
              </a:ext>
            </a:extLst>
          </p:cNvPr>
          <p:cNvSpPr txBox="1"/>
          <p:nvPr/>
        </p:nvSpPr>
        <p:spPr>
          <a:xfrm>
            <a:off x="703803" y="1859875"/>
            <a:ext cx="8809211" cy="4334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Strategi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Meningkatkan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Aksesibilitas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ID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Subsidi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Memberikan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bantuan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subsidi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bagi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keluarga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miskin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memastikan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memiliki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akses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terhadap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makanan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cukup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</a:t>
            </a:r>
            <a:r>
              <a:rPr lang="en-ID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Bantuan</a:t>
            </a:r>
            <a:r>
              <a:rPr lang="en-ID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Sosial: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Program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Raskin (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beras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miskin)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BLT (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bantuan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langsung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tunai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membantu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meringankan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beban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ekonomi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rumah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tangga</a:t>
            </a:r>
            <a:r>
              <a:rPr lang="en-ID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miskin.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</a:t>
            </a:r>
            <a:r>
              <a:rPr lang="en-ID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Revitalisasi</a:t>
            </a:r>
            <a:r>
              <a:rPr lang="en-ID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</a:t>
            </a:r>
            <a:r>
              <a:rPr lang="en-ID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Distribusi</a:t>
            </a:r>
            <a:r>
              <a:rPr lang="en-ID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Menjamin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stabilitas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harga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mengelola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cadangan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pasar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lokal</a:t>
            </a:r>
            <a:endParaRPr lang="en-ID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656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80D5D-99C6-ABDB-39A0-25D2FA34C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EC02F-4C63-540E-2E87-C451AF2B2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5158" y="238977"/>
            <a:ext cx="9870831" cy="1131191"/>
          </a:xfrm>
        </p:spPr>
        <p:txBody>
          <a:bodyPr>
            <a:normAutofit fontScale="90000"/>
          </a:bodyPr>
          <a:lstStyle/>
          <a:p>
            <a:pPr algn="r"/>
            <a:r>
              <a:rPr lang="fi-FI" sz="4000" dirty="0"/>
              <a:t>Strategi Ketahanan Pangan untuk Mengurangi Kemiskinan</a:t>
            </a:r>
            <a:endParaRPr lang="en-ID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07BBE-D543-3E1E-481D-3BA38BF0566A}"/>
              </a:ext>
            </a:extLst>
          </p:cNvPr>
          <p:cNvSpPr txBox="1"/>
          <p:nvPr/>
        </p:nvSpPr>
        <p:spPr>
          <a:xfrm>
            <a:off x="0" y="1370168"/>
            <a:ext cx="10196842" cy="5169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Meningkatkan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Pendapatan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melalui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Usaha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Mikro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ID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Pelatihan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Pendidikan: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Memberikan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pelatihan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keterampilan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kepada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masyarakat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miskin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meningkatkan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pendapatan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keterampilan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wirausaha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pengelolaan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Pendampingan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Usaha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Mikro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Mendorong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rumah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tangga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miskin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memulai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usaha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mikro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berbasis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pengolahan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pembuatan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keripik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lokal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pengolahan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hasil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menjadi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produk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makanan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siap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saji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usaha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kecil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lainnya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menjadi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sumber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pendapatan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tambahan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keluarga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meningkatkan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ketersediaan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Pemberian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Akses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Kredit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Mikro</a:t>
            </a:r>
            <a:r>
              <a:rPr lang="en-ID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Memfasilitasi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akses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terhadap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modal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usaha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kecil-kecilan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petani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wirausaha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pedesaan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meningkatkan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produktivitas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Intervensi</a:t>
            </a:r>
            <a:r>
              <a:rPr lang="en-ID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Sosial </a:t>
            </a:r>
            <a:r>
              <a:rPr lang="en-ID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Terpadu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Program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bantuan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produktif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konsumtif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Raskin dan BLT,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perlu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diintegrasikan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program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pemberdayaan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ekonomi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jangka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panjang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D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708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54C9E-B884-C92F-EEF0-9648102FC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64" y="1272209"/>
            <a:ext cx="11330609" cy="5398935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Pemberdayaan dan Pendidikan untuk Ketahanan Pangan</a:t>
            </a:r>
            <a:endParaRPr lang="en-ID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Edukasi dan Pelatihan</a:t>
            </a:r>
            <a:r>
              <a:rPr lang="de-DE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Menyediakan pelatihan yang berkelanjutan untuk rumah tangga miskin mengenai cara bertani yang efisien, pengelolaan sumber daya alam secara berkelanjutan, dan cara-cara untuk meningkatkan ketahanan pangan dalam keluarga. Pelatihan ini bisa dilakukan oleh pemerintah kota Palembang melalui kerja sama dengan lembaga pendidikan dan pertanian lokal.</a:t>
            </a:r>
            <a:endParaRPr lang="en-ID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Penyuluhan Ketahanan Pangan</a:t>
            </a:r>
            <a:r>
              <a:rPr lang="de-DE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Mengembangkan penyuluhan yang berbasis pada perubahan pola pikir tentang pentingnya ketahanan pangan keluarga melalui berbagai forum yang melibatkan masyarakat setempat.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Partisipasi</a:t>
            </a:r>
            <a:r>
              <a:rPr lang="en-ID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Kelompok</a:t>
            </a:r>
            <a:r>
              <a:rPr lang="en-ID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Tani </a:t>
            </a:r>
            <a:r>
              <a:rPr lang="en-ID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Kelompok</a:t>
            </a:r>
            <a:r>
              <a:rPr lang="en-ID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Usaha Bersama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Mendorong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rumah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tangga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miskin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bergabung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kelompok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tani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kelompok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usaha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bersama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mana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bisa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saling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berbagi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pengetahuan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teknologi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serta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sumber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daya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meningkatkan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hasil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Edukasi Gizi dan Kesadaran Konsumsi Sehat</a:t>
            </a:r>
            <a:br>
              <a:rPr lang="de-DE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Edukasi gizi dapat meningkatkan pemahaman rumah tangga tentang pentingnya konsumsi makanan bergizi, bukan hanya murah. Namun, ini memerlukan waktu lebih lama untuk berdampak dibandingkan dengan intervensi langsung.</a:t>
            </a:r>
            <a:endParaRPr lang="en-ID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D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D4036E-72E4-603F-BBFB-C81AC4795678}"/>
              </a:ext>
            </a:extLst>
          </p:cNvPr>
          <p:cNvSpPr txBox="1">
            <a:spLocks/>
          </p:cNvSpPr>
          <p:nvPr/>
        </p:nvSpPr>
        <p:spPr>
          <a:xfrm>
            <a:off x="2233705" y="186856"/>
            <a:ext cx="9870831" cy="1131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fi-FI" sz="4000" dirty="0"/>
              <a:t>Strategi Ketahanan Pangan untuk Mengurangi Kemiskinan</a:t>
            </a:r>
            <a:endParaRPr lang="en-ID" sz="4000" dirty="0"/>
          </a:p>
        </p:txBody>
      </p:sp>
    </p:spTree>
    <p:extLst>
      <p:ext uri="{BB962C8B-B14F-4D97-AF65-F5344CB8AC3E}">
        <p14:creationId xmlns:p14="http://schemas.microsoft.com/office/powerpoint/2010/main" val="3187140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E0E87-5EC0-37C0-FEE5-C7E724B83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57" y="1487718"/>
            <a:ext cx="9870831" cy="48852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f. Reformasi Kebijakan:</a:t>
            </a: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Kebijakan yang mendukung pertanian berkelanjutan dan perlindungan sosial, serta mengurangi ketimpangan akses terhadap sumber daya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4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Kebijakan</a:t>
            </a:r>
            <a:r>
              <a:rPr lang="en-ID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4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Mendukung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Pemerintah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kota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Palembang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memperkenalkan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kebijakan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mendukung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pengembangan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ketahanan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rumah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tangga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miskin,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Kebijakan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Penannganan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Alih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Fungsi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Lahan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pemberian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insentif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usaha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tani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rumah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tangga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pendanaan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program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berbasis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komunitas</a:t>
            </a:r>
            <a:r>
              <a:rPr lang="en-ID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ID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Pemantauan</a:t>
            </a:r>
            <a:r>
              <a:rPr lang="en-ID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Evaluasi</a:t>
            </a:r>
            <a:r>
              <a:rPr lang="en-ID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Program </a:t>
            </a:r>
            <a:r>
              <a:rPr lang="en-ID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Ketahanan</a:t>
            </a:r>
            <a:r>
              <a:rPr lang="en-ID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Mengembangkan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sistem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pemantauan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evaluasi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program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ketahanan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dilakukan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oleh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pemerintah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daerah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memastikan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kebijakan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dan program yang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efektif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meningkatkan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ketahanan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mengurangi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angka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kemiskinan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70F7B2-0664-C253-1953-27D86379C412}"/>
              </a:ext>
            </a:extLst>
          </p:cNvPr>
          <p:cNvSpPr txBox="1">
            <a:spLocks/>
          </p:cNvSpPr>
          <p:nvPr/>
        </p:nvSpPr>
        <p:spPr>
          <a:xfrm>
            <a:off x="2222157" y="234564"/>
            <a:ext cx="9870831" cy="1131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fi-FI" sz="4000" dirty="0"/>
              <a:t>Strategi Ketahanan Pangan untuk Mengurangi Kemiskinan</a:t>
            </a:r>
            <a:endParaRPr lang="en-ID" sz="4000" dirty="0"/>
          </a:p>
        </p:txBody>
      </p:sp>
    </p:spTree>
    <p:extLst>
      <p:ext uri="{BB962C8B-B14F-4D97-AF65-F5344CB8AC3E}">
        <p14:creationId xmlns:p14="http://schemas.microsoft.com/office/powerpoint/2010/main" val="3959725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96238-CF9F-3501-B9D3-558006324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368" y="2371596"/>
            <a:ext cx="10515600" cy="4068962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D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f. </a:t>
            </a:r>
            <a:r>
              <a:rPr lang="en-ID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Pemanfaatan</a:t>
            </a:r>
            <a:r>
              <a:rPr lang="en-ID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Lahan</a:t>
            </a:r>
            <a:r>
              <a:rPr lang="en-ID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Basah</a:t>
            </a:r>
            <a:r>
              <a:rPr lang="en-ID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Berkelanjutan</a:t>
            </a:r>
            <a:r>
              <a:rPr lang="en-ID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ID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Bagi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daerah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Palembang,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pengelolaan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lahan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basah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berkelanjutan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mendukung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ketahanan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pangan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sekaligus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menjaga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ekosistem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Pemanfaatan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lahan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basah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budidaya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padi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hortikultura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berbasis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komunitas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meningkatkan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pendapatan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kesejahteraan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masyarakat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sekitar</a:t>
            </a:r>
            <a:r>
              <a:rPr lang="en-ID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ID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F4CF6E-BABF-35DB-9C4F-59AF3765272E}"/>
              </a:ext>
            </a:extLst>
          </p:cNvPr>
          <p:cNvSpPr txBox="1">
            <a:spLocks/>
          </p:cNvSpPr>
          <p:nvPr/>
        </p:nvSpPr>
        <p:spPr>
          <a:xfrm>
            <a:off x="186376" y="946204"/>
            <a:ext cx="11595988" cy="1131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fi-FI" sz="4000" dirty="0"/>
              <a:t>Strategi Ketahanan Pangan untuk Mengurangi Kemiskinan</a:t>
            </a:r>
            <a:endParaRPr lang="en-ID" sz="4000" dirty="0"/>
          </a:p>
        </p:txBody>
      </p:sp>
    </p:spTree>
    <p:extLst>
      <p:ext uri="{BB962C8B-B14F-4D97-AF65-F5344CB8AC3E}">
        <p14:creationId xmlns:p14="http://schemas.microsoft.com/office/powerpoint/2010/main" val="3265762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34C7CC-FBFC-64E9-7FFA-90762A558B8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171823" y="1429427"/>
            <a:ext cx="9848353" cy="118655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5700" dirty="0"/>
              <a:t>1. </a:t>
            </a:r>
            <a:r>
              <a:rPr lang="en-US" sz="5700" dirty="0" err="1"/>
              <a:t>Bagaimana</a:t>
            </a:r>
            <a:r>
              <a:rPr lang="en-US" sz="5700" dirty="0"/>
              <a:t> </a:t>
            </a:r>
            <a:r>
              <a:rPr lang="en-US" altLang="en-US" sz="5700" i="1" dirty="0"/>
              <a:t>Insight</a:t>
            </a:r>
            <a:r>
              <a:rPr lang="en-US" altLang="en-US" sz="5700" dirty="0"/>
              <a:t> </a:t>
            </a:r>
            <a:r>
              <a:rPr lang="en-US" altLang="en-US" sz="5700" dirty="0" err="1"/>
              <a:t>Kemiskinan</a:t>
            </a:r>
            <a:r>
              <a:rPr lang="en-US" altLang="en-US" sz="5700" dirty="0"/>
              <a:t> Kota Palembang ?</a:t>
            </a:r>
            <a:endParaRPr lang="en-ID" altLang="en-US" sz="5700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13066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56221-9A72-E970-B0F8-3172224D9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115" y="861754"/>
            <a:ext cx="11299913" cy="106643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de-DE" sz="45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g. </a:t>
            </a:r>
            <a:r>
              <a:rPr lang="de-DE" sz="45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Meningkatkan Minat Kaum Muda Menjadi Petani dan Membangun Desa </a:t>
            </a:r>
            <a:r>
              <a:rPr lang="de-DE" sz="45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Mengurangi penganggur miskin di kota Palembang</a:t>
            </a:r>
            <a:endParaRPr lang="en-ID" sz="4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76339A4-740A-A871-C956-2D4F6C5E3BFC}"/>
              </a:ext>
            </a:extLst>
          </p:cNvPr>
          <p:cNvSpPr txBox="1">
            <a:spLocks/>
          </p:cNvSpPr>
          <p:nvPr/>
        </p:nvSpPr>
        <p:spPr bwMode="auto">
          <a:xfrm>
            <a:off x="136399" y="1660277"/>
            <a:ext cx="5538639" cy="503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rbel Light" panose="020B0303020204020204" pitchFamily="34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 Light" panose="020B0303020204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rbel Light" panose="020B0303020204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orbel Light" panose="020B0303020204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orbel Light" panose="020B03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Pendidikan dan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Pelatihan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Modern</a:t>
            </a: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Sekolah Lapang dan Program Magang:.</a:t>
            </a: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Inklusi</a:t>
            </a: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Kurikulum</a:t>
            </a: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Sekolah</a:t>
            </a: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6286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Beasiswa</a:t>
            </a: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69875" indent="-269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Akses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terhadap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Teknologi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Digital (</a:t>
            </a:r>
            <a:r>
              <a:rPr lang="en-ID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 Farming)</a:t>
            </a:r>
            <a:endParaRPr lang="en-ID" sz="18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302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Pusat </a:t>
            </a: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Inovasi</a:t>
            </a: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302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Digitalisasi</a:t>
            </a: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302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Startup </a:t>
            </a: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Agritech</a:t>
            </a: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Dukungan Finansial dan Insentif Ekonomi</a:t>
            </a: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3275" indent="-358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Kredit</a:t>
            </a: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Usaha Tani </a:t>
            </a: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Khusus</a:t>
            </a: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Pemuda</a:t>
            </a:r>
          </a:p>
          <a:p>
            <a:pPr marL="803275" indent="-358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Subsidi</a:t>
            </a: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Insentif</a:t>
            </a: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Pajak</a:t>
            </a:r>
          </a:p>
          <a:p>
            <a:pPr marL="803275" indent="-358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Dana Desa untuk Inovasi Pertanian</a:t>
            </a: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Program Regenerasi Petani dan Kepemilikan Lahan</a:t>
            </a: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32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Pemilikan Lahan bagi Petani Muda</a:t>
            </a: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32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Kemitraan dengan Petani Senior</a:t>
            </a: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32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Migrasi Kota-Desa</a:t>
            </a: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ID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897EB83-3E3A-3F34-7769-29A733022CEC}"/>
              </a:ext>
            </a:extLst>
          </p:cNvPr>
          <p:cNvSpPr txBox="1">
            <a:spLocks/>
          </p:cNvSpPr>
          <p:nvPr/>
        </p:nvSpPr>
        <p:spPr bwMode="auto">
          <a:xfrm>
            <a:off x="5675037" y="2150042"/>
            <a:ext cx="4243581" cy="298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rbel Light" panose="020B0303020204020204" pitchFamily="34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 Light" panose="020B0303020204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rbel Light" panose="020B0303020204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orbel Light" panose="020B0303020204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orbel Light" panose="020B03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Meningkatkan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Citra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Profesi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Modern</a:t>
            </a:r>
          </a:p>
          <a:p>
            <a:pPr marL="541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Kampanye</a:t>
            </a: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Bangga</a:t>
            </a: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Bertani"</a:t>
            </a:r>
          </a:p>
          <a:p>
            <a:pPr marL="541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Role Model </a:t>
            </a: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Petani</a:t>
            </a: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Muda </a:t>
            </a: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Sukses</a:t>
            </a: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Mengembangkan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Infrastruktur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</a:t>
            </a:r>
            <a:endParaRPr lang="en-ID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55625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Akses Jalan dan Pasar</a:t>
            </a: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55625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Internet dan Listrik</a:t>
            </a: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55625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Sarana Kesehatan dan Pendidikan</a:t>
            </a: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Diversifikasi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Pertanian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Agribisnis</a:t>
            </a:r>
            <a:endParaRPr lang="en-ID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1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Promosi</a:t>
            </a: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Agro-Ekoturisme</a:t>
            </a:r>
            <a:r>
              <a:rPr lang="en-ID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541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ID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Produk</a:t>
            </a:r>
            <a:r>
              <a:rPr lang="en-ID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Nilai </a:t>
            </a:r>
            <a:r>
              <a:rPr lang="en-ID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Tambah</a:t>
            </a:r>
            <a:endParaRPr lang="en-ID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341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2BC48-8190-3F2B-AF5F-D8F1A925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88" y="160441"/>
            <a:ext cx="9175063" cy="778840"/>
          </a:xfrm>
        </p:spPr>
        <p:txBody>
          <a:bodyPr/>
          <a:lstStyle/>
          <a:p>
            <a:pPr algn="ctr"/>
            <a:r>
              <a:rPr lang="en-US" b="1" dirty="0" err="1"/>
              <a:t>Penutup</a:t>
            </a:r>
            <a:r>
              <a:rPr lang="en-US" b="1" dirty="0"/>
              <a:t> </a:t>
            </a:r>
            <a:endParaRPr lang="en-ID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3D499-D09F-067F-C386-C789B1C98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727" y="1075996"/>
            <a:ext cx="10825317" cy="5404569"/>
          </a:xfrm>
        </p:spPr>
        <p:txBody>
          <a:bodyPr/>
          <a:lstStyle/>
          <a:p>
            <a:pPr algn="ctr" fontAlgn="auto">
              <a:spcAft>
                <a:spcPts val="0"/>
              </a:spcAft>
            </a:pPr>
            <a:r>
              <a:rPr lang="fi-FI" sz="2400" b="1" dirty="0"/>
              <a:t>Strategi Ketahanan Pangan untuk Mengurangi Kemiskinan</a:t>
            </a:r>
            <a:endParaRPr lang="en-ID" sz="2400" b="1" dirty="0"/>
          </a:p>
          <a:p>
            <a:pPr marL="457200" indent="-457200" algn="just">
              <a:buAutoNum type="arabicPeriod"/>
            </a:pP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Fokus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pada strategi </a:t>
            </a:r>
            <a:r>
              <a:rPr lang="en-ID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pertanian</a:t>
            </a:r>
            <a:r>
              <a:rPr lang="en-ID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berkelanjutan</a:t>
            </a:r>
            <a:r>
              <a:rPr lang="en-ID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melalui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perubahan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teknologi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pertanian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organik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pola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tanam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ramah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lingkungan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peningkatan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pendapatan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Produk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pangan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menjadi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lebih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bergizi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berkualtias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menyehatkan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badan; </a:t>
            </a:r>
          </a:p>
          <a:p>
            <a:pPr marL="457200" indent="-457200" algn="just">
              <a:buAutoNum type="arabicPeriod"/>
            </a:pP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Inisiatif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pengembangan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program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ketahanan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pangan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mengatasi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kemiskinan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berbasis</a:t>
            </a:r>
            <a:r>
              <a:rPr lang="en-ID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kolaboratif</a:t>
            </a:r>
            <a:r>
              <a:rPr lang="en-ID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masyarakat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kampus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bisnis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dan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Pemerintah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marL="457200" indent="-457200" algn="just">
              <a:buAutoNum type="arabicPeriod"/>
            </a:pP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Integrasi strategi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pembangunan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pertanian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tangguh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24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climate-smart agriculture</a:t>
            </a:r>
            <a:r>
              <a:rPr lang="en-ID" sz="2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(CSA)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pertanian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organik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pertanian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presisi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adaptasi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perubahan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iklim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buAutoNum type="arabicPeriod"/>
            </a:pP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Titik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temu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sinergi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harus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dibangun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ID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Reforma </a:t>
            </a:r>
            <a:r>
              <a:rPr lang="en-ID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</a:t>
            </a:r>
            <a:r>
              <a:rPr lang="en-ID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input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pertanian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subsidi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pupuk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langsung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petani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 roadmap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pengembangan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pupuk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organik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marL="457200" indent="-457200" algn="just">
              <a:buAutoNum type="arabicPeriod"/>
            </a:pPr>
            <a:r>
              <a:rPr lang="en-ID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Investasi</a:t>
            </a:r>
            <a:r>
              <a:rPr lang="en-ID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modal </a:t>
            </a:r>
            <a:r>
              <a:rPr lang="en-ID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manusia</a:t>
            </a:r>
            <a:r>
              <a:rPr lang="en-ID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melalui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trisula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pendidikan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pelatihan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penyuluhan</a:t>
            </a:r>
            <a:r>
              <a:rPr lang="en-ID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pendampingan</a:t>
            </a:r>
            <a:endParaRPr lang="en-ID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97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48CE03-D430-25E3-D0A5-C69EE9D6D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ID" altLang="en-US" dirty="0"/>
              <a:t>TERIMA KASIH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C4835-44A2-B9B5-7042-8E3C0B5BA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81608" y="2868875"/>
            <a:ext cx="6096000" cy="1714500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/>
              <a:t>LAMPIRAN DATA </a:t>
            </a:r>
            <a:endParaRPr lang="en-ID" sz="4000" b="1" dirty="0"/>
          </a:p>
        </p:txBody>
      </p:sp>
    </p:spTree>
    <p:extLst>
      <p:ext uri="{BB962C8B-B14F-4D97-AF65-F5344CB8AC3E}">
        <p14:creationId xmlns:p14="http://schemas.microsoft.com/office/powerpoint/2010/main" val="4063487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4D029C09-C3A8-DF85-F769-69A72D8B7D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0103438"/>
              </p:ext>
            </p:extLst>
          </p:nvPr>
        </p:nvGraphicFramePr>
        <p:xfrm>
          <a:off x="901811" y="1446751"/>
          <a:ext cx="10515600" cy="5029498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4159389">
                  <a:extLst>
                    <a:ext uri="{9D8B030D-6E8A-4147-A177-3AD203B41FA5}">
                      <a16:colId xmlns:a16="http://schemas.microsoft.com/office/drawing/2014/main" val="1684523847"/>
                    </a:ext>
                  </a:extLst>
                </a:gridCol>
                <a:gridCol w="4159389">
                  <a:extLst>
                    <a:ext uri="{9D8B030D-6E8A-4147-A177-3AD203B41FA5}">
                      <a16:colId xmlns:a16="http://schemas.microsoft.com/office/drawing/2014/main" val="3446831246"/>
                    </a:ext>
                  </a:extLst>
                </a:gridCol>
                <a:gridCol w="2196822">
                  <a:extLst>
                    <a:ext uri="{9D8B030D-6E8A-4147-A177-3AD203B41FA5}">
                      <a16:colId xmlns:a16="http://schemas.microsoft.com/office/drawing/2014/main" val="1742389362"/>
                    </a:ext>
                  </a:extLst>
                </a:gridCol>
              </a:tblGrid>
              <a:tr h="683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>
                          <a:effectLst/>
                        </a:rPr>
                        <a:t>Jenis Pekerjaan</a:t>
                      </a:r>
                      <a:endParaRPr lang="en-ID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 dirty="0" err="1">
                          <a:effectLst/>
                        </a:rPr>
                        <a:t>Jumlah</a:t>
                      </a:r>
                      <a:r>
                        <a:rPr lang="en-ID" sz="2400" kern="100" dirty="0">
                          <a:effectLst/>
                        </a:rPr>
                        <a:t> (Orang)</a:t>
                      </a:r>
                      <a:endParaRPr lang="en-ID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>
                          <a:effectLst/>
                        </a:rPr>
                        <a:t>Persentase (%)</a:t>
                      </a:r>
                      <a:endParaRPr lang="en-ID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extLst>
                  <a:ext uri="{0D108BD9-81ED-4DB2-BD59-A6C34878D82A}">
                    <a16:rowId xmlns:a16="http://schemas.microsoft.com/office/drawing/2014/main" val="761131825"/>
                  </a:ext>
                </a:extLst>
              </a:tr>
              <a:tr h="683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 dirty="0" err="1">
                          <a:effectLst/>
                        </a:rPr>
                        <a:t>Pertanian</a:t>
                      </a:r>
                      <a:r>
                        <a:rPr lang="en-ID" sz="2400" kern="100" dirty="0">
                          <a:effectLst/>
                        </a:rPr>
                        <a:t>, </a:t>
                      </a:r>
                      <a:r>
                        <a:rPr lang="en-ID" sz="2400" kern="100" dirty="0" err="1">
                          <a:effectLst/>
                        </a:rPr>
                        <a:t>Kehutanan</a:t>
                      </a:r>
                      <a:r>
                        <a:rPr lang="en-ID" sz="2400" kern="100" dirty="0">
                          <a:effectLst/>
                        </a:rPr>
                        <a:t>, dan </a:t>
                      </a:r>
                      <a:r>
                        <a:rPr lang="en-ID" sz="2400" kern="100" dirty="0" err="1">
                          <a:effectLst/>
                        </a:rPr>
                        <a:t>Perikanan</a:t>
                      </a:r>
                      <a:endParaRPr lang="en-ID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 dirty="0">
                          <a:effectLst/>
                        </a:rPr>
                        <a:t>15.210</a:t>
                      </a:r>
                      <a:endParaRPr lang="en-ID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>
                          <a:effectLst/>
                        </a:rPr>
                        <a:t>2,0%</a:t>
                      </a:r>
                      <a:endParaRPr lang="en-ID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extLst>
                  <a:ext uri="{0D108BD9-81ED-4DB2-BD59-A6C34878D82A}">
                    <a16:rowId xmlns:a16="http://schemas.microsoft.com/office/drawing/2014/main" val="1273473227"/>
                  </a:ext>
                </a:extLst>
              </a:tr>
              <a:tr h="336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>
                          <a:effectLst/>
                        </a:rPr>
                        <a:t>Industri Pengolahan</a:t>
                      </a:r>
                      <a:endParaRPr lang="en-ID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>
                          <a:effectLst/>
                        </a:rPr>
                        <a:t>97.875</a:t>
                      </a:r>
                      <a:endParaRPr lang="en-ID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>
                          <a:effectLst/>
                        </a:rPr>
                        <a:t>12,9%</a:t>
                      </a:r>
                      <a:endParaRPr lang="en-ID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extLst>
                  <a:ext uri="{0D108BD9-81ED-4DB2-BD59-A6C34878D82A}">
                    <a16:rowId xmlns:a16="http://schemas.microsoft.com/office/drawing/2014/main" val="1494581735"/>
                  </a:ext>
                </a:extLst>
              </a:tr>
              <a:tr h="683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 dirty="0" err="1">
                          <a:effectLst/>
                        </a:rPr>
                        <a:t>Perdagangan</a:t>
                      </a:r>
                      <a:r>
                        <a:rPr lang="en-ID" sz="2400" kern="100" dirty="0">
                          <a:effectLst/>
                        </a:rPr>
                        <a:t> </a:t>
                      </a:r>
                      <a:r>
                        <a:rPr lang="en-ID" sz="2400" kern="100" dirty="0" err="1">
                          <a:effectLst/>
                        </a:rPr>
                        <a:t>Besar</a:t>
                      </a:r>
                      <a:r>
                        <a:rPr lang="en-ID" sz="2400" kern="100" dirty="0">
                          <a:effectLst/>
                        </a:rPr>
                        <a:t> dan </a:t>
                      </a:r>
                      <a:r>
                        <a:rPr lang="en-ID" sz="2400" kern="100" dirty="0" err="1">
                          <a:effectLst/>
                        </a:rPr>
                        <a:t>Eceran</a:t>
                      </a:r>
                      <a:endParaRPr lang="en-ID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 dirty="0">
                          <a:effectLst/>
                        </a:rPr>
                        <a:t>176.925</a:t>
                      </a:r>
                      <a:endParaRPr lang="en-ID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>
                          <a:effectLst/>
                        </a:rPr>
                        <a:t>23,3%</a:t>
                      </a:r>
                      <a:endParaRPr lang="en-ID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extLst>
                  <a:ext uri="{0D108BD9-81ED-4DB2-BD59-A6C34878D82A}">
                    <a16:rowId xmlns:a16="http://schemas.microsoft.com/office/drawing/2014/main" val="2379434663"/>
                  </a:ext>
                </a:extLst>
              </a:tr>
              <a:tr h="336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>
                          <a:effectLst/>
                        </a:rPr>
                        <a:t>Jasa Pendidikan</a:t>
                      </a:r>
                      <a:endParaRPr lang="en-ID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 dirty="0">
                          <a:effectLst/>
                        </a:rPr>
                        <a:t>56.350</a:t>
                      </a:r>
                      <a:endParaRPr lang="en-ID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>
                          <a:effectLst/>
                        </a:rPr>
                        <a:t>7,4%</a:t>
                      </a:r>
                      <a:endParaRPr lang="en-ID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extLst>
                  <a:ext uri="{0D108BD9-81ED-4DB2-BD59-A6C34878D82A}">
                    <a16:rowId xmlns:a16="http://schemas.microsoft.com/office/drawing/2014/main" val="850570873"/>
                  </a:ext>
                </a:extLst>
              </a:tr>
              <a:tr h="683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>
                          <a:effectLst/>
                        </a:rPr>
                        <a:t>Jasa Kesehatan dan Sosial</a:t>
                      </a:r>
                      <a:endParaRPr lang="en-ID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 dirty="0">
                          <a:effectLst/>
                        </a:rPr>
                        <a:t>41.800</a:t>
                      </a:r>
                      <a:endParaRPr lang="en-ID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>
                          <a:effectLst/>
                        </a:rPr>
                        <a:t>5,5%</a:t>
                      </a:r>
                      <a:endParaRPr lang="en-ID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extLst>
                  <a:ext uri="{0D108BD9-81ED-4DB2-BD59-A6C34878D82A}">
                    <a16:rowId xmlns:a16="http://schemas.microsoft.com/office/drawing/2014/main" val="3294564565"/>
                  </a:ext>
                </a:extLst>
              </a:tr>
              <a:tr h="683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>
                          <a:effectLst/>
                        </a:rPr>
                        <a:t>Transportasi dan Pergudangan</a:t>
                      </a:r>
                      <a:endParaRPr lang="en-ID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 dirty="0">
                          <a:effectLst/>
                        </a:rPr>
                        <a:t>42.720</a:t>
                      </a:r>
                      <a:endParaRPr lang="en-ID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 dirty="0">
                          <a:effectLst/>
                        </a:rPr>
                        <a:t>5,6%</a:t>
                      </a:r>
                      <a:endParaRPr lang="en-ID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extLst>
                  <a:ext uri="{0D108BD9-81ED-4DB2-BD59-A6C34878D82A}">
                    <a16:rowId xmlns:a16="http://schemas.microsoft.com/office/drawing/2014/main" val="1692669849"/>
                  </a:ext>
                </a:extLst>
              </a:tr>
              <a:tr h="336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>
                          <a:effectLst/>
                        </a:rPr>
                        <a:t>Administrasi Pemerintah</a:t>
                      </a:r>
                      <a:endParaRPr lang="en-ID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>
                          <a:effectLst/>
                        </a:rPr>
                        <a:t>45.990</a:t>
                      </a:r>
                      <a:endParaRPr lang="en-ID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 dirty="0">
                          <a:effectLst/>
                        </a:rPr>
                        <a:t>6,0%</a:t>
                      </a:r>
                      <a:endParaRPr lang="en-ID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extLst>
                  <a:ext uri="{0D108BD9-81ED-4DB2-BD59-A6C34878D82A}">
                    <a16:rowId xmlns:a16="http://schemas.microsoft.com/office/drawing/2014/main" val="4099576417"/>
                  </a:ext>
                </a:extLst>
              </a:tr>
              <a:tr h="336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 dirty="0" err="1">
                          <a:effectLst/>
                        </a:rPr>
                        <a:t>Kategori</a:t>
                      </a:r>
                      <a:r>
                        <a:rPr lang="en-ID" sz="2400" kern="100" dirty="0">
                          <a:effectLst/>
                        </a:rPr>
                        <a:t> </a:t>
                      </a:r>
                      <a:r>
                        <a:rPr lang="en-ID" sz="2400" kern="100" dirty="0" err="1">
                          <a:effectLst/>
                        </a:rPr>
                        <a:t>Lainnya</a:t>
                      </a:r>
                      <a:endParaRPr lang="en-ID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 dirty="0">
                          <a:effectLst/>
                        </a:rPr>
                        <a:t>279.130</a:t>
                      </a:r>
                      <a:endParaRPr lang="en-ID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kern="100" dirty="0">
                          <a:effectLst/>
                        </a:rPr>
                        <a:t>37,3%</a:t>
                      </a:r>
                      <a:endParaRPr lang="en-ID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" marR="3276" marT="3276" marB="3276" anchor="ctr"/>
                </a:tc>
                <a:extLst>
                  <a:ext uri="{0D108BD9-81ED-4DB2-BD59-A6C34878D82A}">
                    <a16:rowId xmlns:a16="http://schemas.microsoft.com/office/drawing/2014/main" val="2229496583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F4E7A-48D2-E153-8F22-D30F74F150A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375" y="141244"/>
            <a:ext cx="12033250" cy="481013"/>
          </a:xfrm>
        </p:spPr>
        <p:txBody>
          <a:bodyPr/>
          <a:lstStyle/>
          <a:p>
            <a:pPr marL="0" indent="0" algn="ctr">
              <a:buNone/>
            </a:pPr>
            <a:r>
              <a:rPr lang="en-ID" sz="3600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ID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istribusi</a:t>
            </a:r>
            <a:r>
              <a:rPr lang="en-ID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penduduk</a:t>
            </a:r>
            <a:r>
              <a:rPr lang="en-ID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berdasarkan</a:t>
            </a:r>
            <a:r>
              <a:rPr lang="en-ID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ID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jenis</a:t>
            </a:r>
            <a:r>
              <a:rPr lang="en-ID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pekerjaan</a:t>
            </a:r>
            <a:r>
              <a:rPr lang="en-ID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utama</a:t>
            </a:r>
            <a:r>
              <a:rPr lang="en-ID" sz="36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Kota Palembang, 2023</a:t>
            </a:r>
            <a:endParaRPr lang="en-ID" sz="3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89665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CA9AB-333E-38B9-F87C-C298A108A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E4BBD-147A-C480-71E7-32ED7604F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88" y="635597"/>
            <a:ext cx="10328424" cy="573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25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3">
            <a:extLst>
              <a:ext uri="{FF2B5EF4-FFF2-40B4-BE49-F238E27FC236}">
                <a16:creationId xmlns:a16="http://schemas.microsoft.com/office/drawing/2014/main" id="{BBAFED7A-723A-4441-99A0-E1F60C2CA4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6341" y="696539"/>
            <a:ext cx="8959318" cy="914145"/>
          </a:xfrm>
        </p:spPr>
        <p:txBody>
          <a:bodyPr/>
          <a:lstStyle/>
          <a:p>
            <a:r>
              <a:rPr lang="en-US" altLang="en-US" sz="4000" b="1" dirty="0"/>
              <a:t>Gambaran </a:t>
            </a:r>
            <a:r>
              <a:rPr lang="en-US" altLang="en-US" sz="4000" b="1" dirty="0" err="1"/>
              <a:t>Kemiskinan</a:t>
            </a:r>
            <a:r>
              <a:rPr lang="en-US" altLang="en-US" sz="4000" b="1" dirty="0"/>
              <a:t> Kota Palembang</a:t>
            </a:r>
            <a:endParaRPr lang="en-ID" altLang="en-US" sz="40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A7A092-CCCF-E416-21F7-902EC74862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683088"/>
              </p:ext>
            </p:extLst>
          </p:nvPr>
        </p:nvGraphicFramePr>
        <p:xfrm>
          <a:off x="329548" y="1757257"/>
          <a:ext cx="11446332" cy="299063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861583">
                  <a:extLst>
                    <a:ext uri="{9D8B030D-6E8A-4147-A177-3AD203B41FA5}">
                      <a16:colId xmlns:a16="http://schemas.microsoft.com/office/drawing/2014/main" val="94673754"/>
                    </a:ext>
                  </a:extLst>
                </a:gridCol>
                <a:gridCol w="2861583">
                  <a:extLst>
                    <a:ext uri="{9D8B030D-6E8A-4147-A177-3AD203B41FA5}">
                      <a16:colId xmlns:a16="http://schemas.microsoft.com/office/drawing/2014/main" val="761384739"/>
                    </a:ext>
                  </a:extLst>
                </a:gridCol>
                <a:gridCol w="2861583">
                  <a:extLst>
                    <a:ext uri="{9D8B030D-6E8A-4147-A177-3AD203B41FA5}">
                      <a16:colId xmlns:a16="http://schemas.microsoft.com/office/drawing/2014/main" val="1367998316"/>
                    </a:ext>
                  </a:extLst>
                </a:gridCol>
                <a:gridCol w="2861583">
                  <a:extLst>
                    <a:ext uri="{9D8B030D-6E8A-4147-A177-3AD203B41FA5}">
                      <a16:colId xmlns:a16="http://schemas.microsoft.com/office/drawing/2014/main" val="3296702469"/>
                    </a:ext>
                  </a:extLst>
                </a:gridCol>
              </a:tblGrid>
              <a:tr h="2630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 err="1">
                          <a:effectLst/>
                        </a:rPr>
                        <a:t>Indikator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Data 2024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Data 2023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 err="1">
                          <a:effectLst/>
                        </a:rPr>
                        <a:t>Perubahan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extLst>
                  <a:ext uri="{0D108BD9-81ED-4DB2-BD59-A6C34878D82A}">
                    <a16:rowId xmlns:a16="http://schemas.microsoft.com/office/drawing/2014/main" val="2069392978"/>
                  </a:ext>
                </a:extLst>
              </a:tr>
              <a:tr h="512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 err="1">
                          <a:effectLst/>
                        </a:rPr>
                        <a:t>Jumlah</a:t>
                      </a:r>
                      <a:r>
                        <a:rPr lang="en-ID" sz="1800" kern="100" dirty="0">
                          <a:effectLst/>
                        </a:rPr>
                        <a:t> </a:t>
                      </a:r>
                      <a:r>
                        <a:rPr lang="en-ID" sz="1800" kern="100" dirty="0" err="1">
                          <a:effectLst/>
                        </a:rPr>
                        <a:t>Penduduk</a:t>
                      </a:r>
                      <a:r>
                        <a:rPr lang="en-ID" sz="1800" kern="100" dirty="0">
                          <a:effectLst/>
                        </a:rPr>
                        <a:t> Miskin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173,59 </a:t>
                      </a:r>
                      <a:r>
                        <a:rPr lang="en-ID" sz="1800" kern="100" dirty="0" err="1">
                          <a:effectLst/>
                        </a:rPr>
                        <a:t>ribu</a:t>
                      </a:r>
                      <a:r>
                        <a:rPr lang="en-ID" sz="1800" kern="100" dirty="0">
                          <a:effectLst/>
                        </a:rPr>
                        <a:t> orang (9,77%)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>
                          <a:effectLst/>
                        </a:rPr>
                        <a:t>179,45 ribu orang (10,22%)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b="1" kern="100" dirty="0" err="1">
                          <a:solidFill>
                            <a:schemeClr val="tx1"/>
                          </a:solidFill>
                          <a:effectLst/>
                        </a:rPr>
                        <a:t>Penurunan</a:t>
                      </a:r>
                      <a:r>
                        <a:rPr lang="en-ID" sz="1800" b="1" kern="100" dirty="0">
                          <a:solidFill>
                            <a:schemeClr val="tx1"/>
                          </a:solidFill>
                          <a:effectLst/>
                        </a:rPr>
                        <a:t> 5,86 </a:t>
                      </a:r>
                      <a:r>
                        <a:rPr lang="en-ID" sz="1800" b="1" kern="100" dirty="0" err="1">
                          <a:solidFill>
                            <a:schemeClr val="tx1"/>
                          </a:solidFill>
                          <a:effectLst/>
                        </a:rPr>
                        <a:t>ribu</a:t>
                      </a:r>
                      <a:r>
                        <a:rPr lang="en-ID" sz="1800" b="1" kern="100" dirty="0">
                          <a:solidFill>
                            <a:schemeClr val="tx1"/>
                          </a:solidFill>
                          <a:effectLst/>
                        </a:rPr>
                        <a:t> orang</a:t>
                      </a:r>
                      <a:endParaRPr lang="en-ID" sz="18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extLst>
                  <a:ext uri="{0D108BD9-81ED-4DB2-BD59-A6C34878D82A}">
                    <a16:rowId xmlns:a16="http://schemas.microsoft.com/office/drawing/2014/main" val="4045708820"/>
                  </a:ext>
                </a:extLst>
              </a:tr>
              <a:tr h="512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>
                          <a:effectLst/>
                        </a:rPr>
                        <a:t>Indeks Kedalaman Kemiskinan (P1)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1,66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2.06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b="1" kern="100" dirty="0" err="1">
                          <a:solidFill>
                            <a:schemeClr val="tx1"/>
                          </a:solidFill>
                          <a:effectLst/>
                        </a:rPr>
                        <a:t>Penurunan</a:t>
                      </a:r>
                      <a:r>
                        <a:rPr lang="en-ID" sz="1800" b="1" kern="100" dirty="0">
                          <a:solidFill>
                            <a:schemeClr val="tx1"/>
                          </a:solidFill>
                          <a:effectLst/>
                        </a:rPr>
                        <a:t> 0,30</a:t>
                      </a:r>
                      <a:endParaRPr lang="en-ID" sz="18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extLst>
                  <a:ext uri="{0D108BD9-81ED-4DB2-BD59-A6C34878D82A}">
                    <a16:rowId xmlns:a16="http://schemas.microsoft.com/office/drawing/2014/main" val="264046833"/>
                  </a:ext>
                </a:extLst>
              </a:tr>
              <a:tr h="512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>
                          <a:effectLst/>
                        </a:rPr>
                        <a:t>Indeks Keparahan Kemiskinan (P2)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>
                          <a:effectLst/>
                        </a:rPr>
                        <a:t>0,40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0,57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b="1" kern="100" dirty="0" err="1">
                          <a:solidFill>
                            <a:schemeClr val="tx1"/>
                          </a:solidFill>
                          <a:effectLst/>
                        </a:rPr>
                        <a:t>Penurunan</a:t>
                      </a:r>
                      <a:r>
                        <a:rPr lang="en-ID" sz="1800" b="1" kern="100" dirty="0">
                          <a:solidFill>
                            <a:schemeClr val="tx1"/>
                          </a:solidFill>
                          <a:effectLst/>
                        </a:rPr>
                        <a:t> 0,17</a:t>
                      </a:r>
                      <a:endParaRPr lang="en-ID" sz="18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extLst>
                  <a:ext uri="{0D108BD9-81ED-4DB2-BD59-A6C34878D82A}">
                    <a16:rowId xmlns:a16="http://schemas.microsoft.com/office/drawing/2014/main" val="475889241"/>
                  </a:ext>
                </a:extLst>
              </a:tr>
              <a:tr h="512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>
                          <a:effectLst/>
                        </a:rPr>
                        <a:t>Garis Kemiskinan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>
                          <a:effectLst/>
                        </a:rPr>
                        <a:t>Rp 660.932 per kapita/bulan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Rp 643.356 per </a:t>
                      </a:r>
                      <a:r>
                        <a:rPr lang="en-ID" sz="1800" kern="100" dirty="0" err="1">
                          <a:effectLst/>
                        </a:rPr>
                        <a:t>kapita</a:t>
                      </a:r>
                      <a:r>
                        <a:rPr lang="en-ID" sz="1800" kern="100" dirty="0">
                          <a:effectLst/>
                        </a:rPr>
                        <a:t>/</a:t>
                      </a:r>
                      <a:r>
                        <a:rPr lang="en-ID" sz="1800" kern="100" dirty="0" err="1">
                          <a:effectLst/>
                        </a:rPr>
                        <a:t>bulan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b="1" kern="100" dirty="0">
                          <a:solidFill>
                            <a:schemeClr val="tx1"/>
                          </a:solidFill>
                          <a:effectLst/>
                        </a:rPr>
                        <a:t>Naik 2,73% </a:t>
                      </a:r>
                      <a:r>
                        <a:rPr lang="en-ID" sz="1800" b="1" kern="1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ID" sz="1800" b="1" kern="100" dirty="0" err="1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Inflasi</a:t>
                      </a:r>
                      <a:endParaRPr lang="en-ID" sz="18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extLst>
                  <a:ext uri="{0D108BD9-81ED-4DB2-BD59-A6C34878D82A}">
                    <a16:rowId xmlns:a16="http://schemas.microsoft.com/office/drawing/2014/main" val="1578812734"/>
                  </a:ext>
                </a:extLst>
              </a:tr>
              <a:tr h="512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>
                          <a:effectLst/>
                        </a:rPr>
                        <a:t>Kemiskinan Ekstrem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0,38%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>
                          <a:effectLst/>
                        </a:rPr>
                        <a:t>2,05% (2023)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b="1" kern="100" dirty="0" err="1">
                          <a:solidFill>
                            <a:schemeClr val="tx1"/>
                          </a:solidFill>
                          <a:effectLst/>
                        </a:rPr>
                        <a:t>Penurunan</a:t>
                      </a:r>
                      <a:r>
                        <a:rPr lang="en-ID" sz="1800" b="1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1800" b="1" kern="100" dirty="0" err="1">
                          <a:solidFill>
                            <a:schemeClr val="tx1"/>
                          </a:solidFill>
                          <a:effectLst/>
                        </a:rPr>
                        <a:t>signifikan</a:t>
                      </a:r>
                      <a:endParaRPr lang="en-ID" sz="18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3966" anchor="ctr"/>
                </a:tc>
                <a:extLst>
                  <a:ext uri="{0D108BD9-81ED-4DB2-BD59-A6C34878D82A}">
                    <a16:rowId xmlns:a16="http://schemas.microsoft.com/office/drawing/2014/main" val="2714784475"/>
                  </a:ext>
                </a:extLst>
              </a:tr>
            </a:tbl>
          </a:graphicData>
        </a:graphic>
      </p:graphicFrame>
      <p:sp>
        <p:nvSpPr>
          <p:cNvPr id="4" name="Arrow: Down 3">
            <a:extLst>
              <a:ext uri="{FF2B5EF4-FFF2-40B4-BE49-F238E27FC236}">
                <a16:creationId xmlns:a16="http://schemas.microsoft.com/office/drawing/2014/main" id="{883AF62E-F226-6222-206E-6DBDBF10F912}"/>
              </a:ext>
            </a:extLst>
          </p:cNvPr>
          <p:cNvSpPr/>
          <p:nvPr/>
        </p:nvSpPr>
        <p:spPr>
          <a:xfrm>
            <a:off x="8906787" y="2145767"/>
            <a:ext cx="174928" cy="32600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B61AF0C4-0A69-6C16-B270-AED49612FB42}"/>
              </a:ext>
            </a:extLst>
          </p:cNvPr>
          <p:cNvSpPr/>
          <p:nvPr/>
        </p:nvSpPr>
        <p:spPr>
          <a:xfrm>
            <a:off x="9132072" y="2725666"/>
            <a:ext cx="174928" cy="32600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844016D1-0028-BF68-736E-2AF30952181A}"/>
              </a:ext>
            </a:extLst>
          </p:cNvPr>
          <p:cNvSpPr/>
          <p:nvPr/>
        </p:nvSpPr>
        <p:spPr>
          <a:xfrm>
            <a:off x="9154601" y="3306908"/>
            <a:ext cx="174928" cy="32600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C7010FE-30EB-1F8F-3C5F-BC71C7E2364F}"/>
              </a:ext>
            </a:extLst>
          </p:cNvPr>
          <p:cNvSpPr/>
          <p:nvPr/>
        </p:nvSpPr>
        <p:spPr>
          <a:xfrm>
            <a:off x="9081715" y="4346082"/>
            <a:ext cx="174928" cy="32600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3835D-4A21-12C6-6E41-BB38EF4BC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7" y="516662"/>
            <a:ext cx="12199678" cy="70713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Perbandingan Kemiskinan di Palembang, Sumatera Selatan, Nasional</a:t>
            </a:r>
            <a:br>
              <a:rPr lang="de-DE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(Maret 2024)</a:t>
            </a:r>
            <a:endParaRPr lang="en-ID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4C5C52-AD24-1802-F8E0-863FE4A358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484828"/>
              </p:ext>
            </p:extLst>
          </p:nvPr>
        </p:nvGraphicFramePr>
        <p:xfrm>
          <a:off x="1121736" y="1223795"/>
          <a:ext cx="8705820" cy="358832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953191">
                  <a:extLst>
                    <a:ext uri="{9D8B030D-6E8A-4147-A177-3AD203B41FA5}">
                      <a16:colId xmlns:a16="http://schemas.microsoft.com/office/drawing/2014/main" val="1240131925"/>
                    </a:ext>
                  </a:extLst>
                </a:gridCol>
                <a:gridCol w="1924591">
                  <a:extLst>
                    <a:ext uri="{9D8B030D-6E8A-4147-A177-3AD203B41FA5}">
                      <a16:colId xmlns:a16="http://schemas.microsoft.com/office/drawing/2014/main" val="727648673"/>
                    </a:ext>
                  </a:extLst>
                </a:gridCol>
                <a:gridCol w="1940726">
                  <a:extLst>
                    <a:ext uri="{9D8B030D-6E8A-4147-A177-3AD203B41FA5}">
                      <a16:colId xmlns:a16="http://schemas.microsoft.com/office/drawing/2014/main" val="3774375552"/>
                    </a:ext>
                  </a:extLst>
                </a:gridCol>
                <a:gridCol w="1887312">
                  <a:extLst>
                    <a:ext uri="{9D8B030D-6E8A-4147-A177-3AD203B41FA5}">
                      <a16:colId xmlns:a16="http://schemas.microsoft.com/office/drawing/2014/main" val="2619959594"/>
                    </a:ext>
                  </a:extLst>
                </a:gridCol>
              </a:tblGrid>
              <a:tr h="111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 err="1">
                          <a:effectLst/>
                        </a:rPr>
                        <a:t>Kabupaten</a:t>
                      </a:r>
                      <a:r>
                        <a:rPr lang="en-ID" sz="1800" kern="100" dirty="0">
                          <a:effectLst/>
                        </a:rPr>
                        <a:t>/Kota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 err="1">
                          <a:effectLst/>
                        </a:rPr>
                        <a:t>Persentase</a:t>
                      </a:r>
                      <a:r>
                        <a:rPr lang="en-ID" sz="1800" kern="100" dirty="0">
                          <a:effectLst/>
                        </a:rPr>
                        <a:t> </a:t>
                      </a:r>
                      <a:r>
                        <a:rPr lang="en-ID" sz="1800" kern="100" dirty="0" err="1">
                          <a:effectLst/>
                        </a:rPr>
                        <a:t>Kemiskinan</a:t>
                      </a:r>
                      <a:r>
                        <a:rPr lang="en-ID" sz="1800" kern="100" dirty="0">
                          <a:effectLst/>
                        </a:rPr>
                        <a:t> (%)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 err="1">
                          <a:effectLst/>
                        </a:rPr>
                        <a:t>Indeks</a:t>
                      </a:r>
                      <a:r>
                        <a:rPr lang="en-ID" sz="1800" kern="100" dirty="0">
                          <a:effectLst/>
                        </a:rPr>
                        <a:t> </a:t>
                      </a:r>
                      <a:r>
                        <a:rPr lang="en-ID" sz="1800" kern="100" dirty="0" err="1">
                          <a:effectLst/>
                        </a:rPr>
                        <a:t>Kedalaman</a:t>
                      </a:r>
                      <a:r>
                        <a:rPr lang="en-ID" sz="1800" kern="100" dirty="0">
                          <a:effectLst/>
                        </a:rPr>
                        <a:t> </a:t>
                      </a:r>
                      <a:r>
                        <a:rPr lang="en-ID" sz="1800" kern="100" dirty="0" err="1">
                          <a:effectLst/>
                        </a:rPr>
                        <a:t>Kemiskinan</a:t>
                      </a:r>
                      <a:r>
                        <a:rPr lang="en-ID" sz="1800" kern="100" dirty="0">
                          <a:effectLst/>
                        </a:rPr>
                        <a:t> (P1)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 err="1">
                          <a:effectLst/>
                        </a:rPr>
                        <a:t>Indeks</a:t>
                      </a:r>
                      <a:r>
                        <a:rPr lang="en-ID" sz="1800" kern="100" dirty="0">
                          <a:effectLst/>
                        </a:rPr>
                        <a:t> </a:t>
                      </a:r>
                      <a:r>
                        <a:rPr lang="en-ID" sz="1800" kern="100" dirty="0" err="1">
                          <a:effectLst/>
                        </a:rPr>
                        <a:t>Keparahan</a:t>
                      </a:r>
                      <a:r>
                        <a:rPr lang="en-ID" sz="1800" kern="100" dirty="0">
                          <a:effectLst/>
                        </a:rPr>
                        <a:t> </a:t>
                      </a:r>
                      <a:r>
                        <a:rPr lang="en-ID" sz="1800" kern="100" dirty="0" err="1">
                          <a:effectLst/>
                        </a:rPr>
                        <a:t>Kemiskinan</a:t>
                      </a:r>
                      <a:r>
                        <a:rPr lang="en-ID" sz="1800" kern="100" dirty="0">
                          <a:effectLst/>
                        </a:rPr>
                        <a:t> (P2)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523178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b="1" kern="100" dirty="0">
                          <a:effectLst/>
                        </a:rPr>
                        <a:t>Palembang</a:t>
                      </a:r>
                      <a:endParaRPr lang="en-ID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b="1" kern="100" dirty="0">
                          <a:effectLst/>
                        </a:rPr>
                        <a:t>9,77  </a:t>
                      </a:r>
                      <a:endParaRPr lang="en-ID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b="1" kern="100" dirty="0">
                          <a:effectLst/>
                        </a:rPr>
                        <a:t>1,66</a:t>
                      </a:r>
                      <a:endParaRPr lang="en-ID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b="1" kern="100" dirty="0">
                          <a:effectLst/>
                        </a:rPr>
                        <a:t>0,40 </a:t>
                      </a:r>
                      <a:endParaRPr lang="en-ID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22895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>
                          <a:effectLst/>
                        </a:rPr>
                        <a:t>Banyuasin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9,31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1,48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0,36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89588262"/>
                  </a:ext>
                </a:extLst>
              </a:tr>
              <a:tr h="1385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>
                          <a:effectLst/>
                        </a:rPr>
                        <a:t>Musi Banyuasin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12,88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1,64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>
                          <a:effectLst/>
                        </a:rPr>
                        <a:t>0,42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04297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>
                          <a:effectLst/>
                        </a:rPr>
                        <a:t>Ogan Komering Ulu (OKU)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10,68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1,91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0,53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39451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>
                          <a:effectLst/>
                        </a:rPr>
                        <a:t>OKU Timur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ID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,75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1,54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0,38 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38988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OKU Selatan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9,86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2,14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0,65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59933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>
                          <a:effectLst/>
                        </a:rPr>
                        <a:t>Lahat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14,14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1,87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0,51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17925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>
                          <a:effectLst/>
                        </a:rPr>
                        <a:t>Muara Enim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9,79 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1,76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0,45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42073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>
                          <a:effectLst/>
                        </a:rPr>
                        <a:t>Pagar Alam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8,18 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2,05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0,57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28766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 err="1">
                          <a:effectLst/>
                        </a:rPr>
                        <a:t>Prabumulih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10,13 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1,41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0,33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1459655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2A9EF0-8909-52FA-9DB3-3B65F32EB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230937"/>
              </p:ext>
            </p:extLst>
          </p:nvPr>
        </p:nvGraphicFramePr>
        <p:xfrm>
          <a:off x="708267" y="4891506"/>
          <a:ext cx="8705821" cy="149161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350981">
                  <a:extLst>
                    <a:ext uri="{9D8B030D-6E8A-4147-A177-3AD203B41FA5}">
                      <a16:colId xmlns:a16="http://schemas.microsoft.com/office/drawing/2014/main" val="4076719951"/>
                    </a:ext>
                  </a:extLst>
                </a:gridCol>
                <a:gridCol w="2178432">
                  <a:extLst>
                    <a:ext uri="{9D8B030D-6E8A-4147-A177-3AD203B41FA5}">
                      <a16:colId xmlns:a16="http://schemas.microsoft.com/office/drawing/2014/main" val="1116265108"/>
                    </a:ext>
                  </a:extLst>
                </a:gridCol>
                <a:gridCol w="2031934">
                  <a:extLst>
                    <a:ext uri="{9D8B030D-6E8A-4147-A177-3AD203B41FA5}">
                      <a16:colId xmlns:a16="http://schemas.microsoft.com/office/drawing/2014/main" val="1125344794"/>
                    </a:ext>
                  </a:extLst>
                </a:gridCol>
                <a:gridCol w="1144474">
                  <a:extLst>
                    <a:ext uri="{9D8B030D-6E8A-4147-A177-3AD203B41FA5}">
                      <a16:colId xmlns:a16="http://schemas.microsoft.com/office/drawing/2014/main" val="29844103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 err="1">
                          <a:effectLst/>
                        </a:rPr>
                        <a:t>Indikator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>
                          <a:effectLst/>
                        </a:rPr>
                        <a:t>Kota Palembang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00" dirty="0">
                          <a:effectLst/>
                        </a:rPr>
                        <a:t>Rata-rata </a:t>
                      </a:r>
                      <a:r>
                        <a:rPr lang="en-US" sz="1800" kern="100" dirty="0" err="1">
                          <a:effectLst/>
                        </a:rPr>
                        <a:t>Kab</a:t>
                      </a:r>
                      <a:r>
                        <a:rPr lang="en-US" sz="1800" kern="100" dirty="0">
                          <a:effectLst/>
                        </a:rPr>
                        <a:t>/Kota di </a:t>
                      </a:r>
                      <a:r>
                        <a:rPr lang="en-US" sz="1800" kern="100" dirty="0" err="1">
                          <a:effectLst/>
                        </a:rPr>
                        <a:t>Sumsel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Rata-rata Nasional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60268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Tingkat </a:t>
                      </a:r>
                      <a:r>
                        <a:rPr lang="en-ID" sz="1800" kern="100" dirty="0" err="1">
                          <a:effectLst/>
                        </a:rPr>
                        <a:t>Kemiskinan</a:t>
                      </a:r>
                      <a:r>
                        <a:rPr lang="en-ID" sz="1800" kern="100" dirty="0">
                          <a:effectLst/>
                        </a:rPr>
                        <a:t> (%)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00" dirty="0">
                          <a:effectLst/>
                        </a:rPr>
                        <a:t>9</a:t>
                      </a:r>
                      <a:r>
                        <a:rPr lang="en-ID" sz="1800" kern="100" dirty="0">
                          <a:effectLst/>
                        </a:rPr>
                        <a:t>,77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10,97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9,03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5596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 err="1">
                          <a:effectLst/>
                        </a:rPr>
                        <a:t>Indeks</a:t>
                      </a:r>
                      <a:r>
                        <a:rPr lang="en-ID" sz="1800" kern="100" dirty="0">
                          <a:effectLst/>
                        </a:rPr>
                        <a:t> </a:t>
                      </a:r>
                      <a:r>
                        <a:rPr lang="en-ID" sz="1800" kern="100" dirty="0" err="1">
                          <a:effectLst/>
                        </a:rPr>
                        <a:t>Kedalaman</a:t>
                      </a:r>
                      <a:r>
                        <a:rPr lang="en-ID" sz="1800" kern="100" dirty="0">
                          <a:effectLst/>
                        </a:rPr>
                        <a:t> </a:t>
                      </a:r>
                      <a:r>
                        <a:rPr lang="en-ID" sz="1800" kern="100" dirty="0" err="1">
                          <a:effectLst/>
                        </a:rPr>
                        <a:t>Kemiskinan</a:t>
                      </a:r>
                      <a:r>
                        <a:rPr lang="en-ID" sz="1800" kern="100" dirty="0">
                          <a:effectLst/>
                        </a:rPr>
                        <a:t> (P1)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b="0" kern="100" dirty="0">
                          <a:effectLst/>
                        </a:rPr>
                        <a:t>1,66</a:t>
                      </a:r>
                      <a:endParaRPr lang="en-ID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1,97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1,49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673226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 err="1">
                          <a:effectLst/>
                        </a:rPr>
                        <a:t>Indeks</a:t>
                      </a:r>
                      <a:r>
                        <a:rPr lang="en-ID" sz="1800" kern="100" dirty="0">
                          <a:effectLst/>
                        </a:rPr>
                        <a:t> </a:t>
                      </a:r>
                      <a:r>
                        <a:rPr lang="en-ID" sz="1800" kern="100" dirty="0" err="1">
                          <a:effectLst/>
                        </a:rPr>
                        <a:t>Keparahan</a:t>
                      </a:r>
                      <a:r>
                        <a:rPr lang="en-ID" sz="1800" kern="100" dirty="0">
                          <a:effectLst/>
                        </a:rPr>
                        <a:t> </a:t>
                      </a:r>
                      <a:r>
                        <a:rPr lang="en-ID" sz="1800" kern="100" dirty="0" err="1">
                          <a:effectLst/>
                        </a:rPr>
                        <a:t>Kemiskinan</a:t>
                      </a:r>
                      <a:r>
                        <a:rPr lang="en-ID" sz="1800" kern="100" dirty="0">
                          <a:effectLst/>
                        </a:rPr>
                        <a:t> (P2)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0,40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100" dirty="0">
                          <a:effectLst/>
                        </a:rPr>
                        <a:t>0,41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08367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238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84992-6F46-0C16-F51F-78B4247E9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28D5E-DF89-4D3C-ED08-EFC4A1F6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80" y="428686"/>
            <a:ext cx="11996640" cy="1325563"/>
          </a:xfrm>
        </p:spPr>
        <p:txBody>
          <a:bodyPr>
            <a:normAutofit/>
          </a:bodyPr>
          <a:lstStyle/>
          <a:p>
            <a:pPr algn="ctr"/>
            <a:r>
              <a:rPr lang="de-DE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Perbandingan Kemiskinan di Palembang, Sumatera Selatan, Nasional</a:t>
            </a:r>
            <a:br>
              <a:rPr lang="de-DE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(Maret 2024)</a:t>
            </a:r>
            <a:endParaRPr lang="en-ID" sz="28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006B09A-32A4-8971-BEB2-0B6C37871D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248103"/>
              </p:ext>
            </p:extLst>
          </p:nvPr>
        </p:nvGraphicFramePr>
        <p:xfrm>
          <a:off x="197053" y="1481547"/>
          <a:ext cx="6441282" cy="4708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7F0078F-2F3D-4FF6-4E2C-FCA2D42D9D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9447131"/>
              </p:ext>
            </p:extLst>
          </p:nvPr>
        </p:nvGraphicFramePr>
        <p:xfrm>
          <a:off x="6638335" y="1686959"/>
          <a:ext cx="5272178" cy="4634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A58F2457-7DB5-648A-D6D8-1BC6E2663E5B}"/>
              </a:ext>
            </a:extLst>
          </p:cNvPr>
          <p:cNvSpPr/>
          <p:nvPr/>
        </p:nvSpPr>
        <p:spPr>
          <a:xfrm>
            <a:off x="2129667" y="2572119"/>
            <a:ext cx="560439" cy="2619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81724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26B91-0A38-0D75-D26F-DB0F63887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871" y="1143508"/>
            <a:ext cx="9699929" cy="683355"/>
          </a:xfrm>
        </p:spPr>
        <p:txBody>
          <a:bodyPr/>
          <a:lstStyle/>
          <a:p>
            <a:pPr algn="r">
              <a:spcAft>
                <a:spcPts val="1200"/>
              </a:spcAft>
            </a:pPr>
            <a:r>
              <a:rPr lang="en-US" dirty="0"/>
              <a:t>2. </a:t>
            </a:r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Mengurangi</a:t>
            </a:r>
            <a:r>
              <a:rPr lang="en-US" dirty="0"/>
              <a:t> </a:t>
            </a:r>
            <a:r>
              <a:rPr lang="en-US" dirty="0" err="1"/>
              <a:t>Kemiskinan</a:t>
            </a:r>
            <a:r>
              <a:rPr lang="en-US" dirty="0"/>
              <a:t> ?</a:t>
            </a:r>
            <a:br>
              <a:rPr lang="en-US" dirty="0"/>
            </a:br>
            <a:r>
              <a:rPr lang="en-US" sz="1800" b="0" i="0" dirty="0">
                <a:solidFill>
                  <a:srgbClr val="FF0000"/>
                </a:solidFill>
                <a:effectLst/>
                <a:latin typeface="Andes"/>
              </a:rPr>
              <a:t>Poverty, Prosperity, and Planet Report: </a:t>
            </a:r>
            <a:br>
              <a:rPr lang="en-US" sz="1800" b="0" i="0" dirty="0">
                <a:solidFill>
                  <a:srgbClr val="FF0000"/>
                </a:solidFill>
                <a:effectLst/>
                <a:latin typeface="Andes"/>
              </a:rPr>
            </a:br>
            <a:r>
              <a:rPr lang="en-US" sz="1800" i="0" dirty="0">
                <a:solidFill>
                  <a:srgbClr val="FF0000"/>
                </a:solidFill>
                <a:effectLst/>
                <a:latin typeface="Andes"/>
              </a:rPr>
              <a:t>Pathways Out of the </a:t>
            </a:r>
            <a:r>
              <a:rPr lang="en-US" sz="1800" i="0" dirty="0" err="1">
                <a:solidFill>
                  <a:srgbClr val="FF0000"/>
                </a:solidFill>
                <a:effectLst/>
                <a:latin typeface="Andes"/>
              </a:rPr>
              <a:t>Polycrisis</a:t>
            </a:r>
            <a:r>
              <a:rPr lang="en-US" sz="1800" i="0" dirty="0">
                <a:solidFill>
                  <a:srgbClr val="FF0000"/>
                </a:solidFill>
                <a:effectLst/>
                <a:latin typeface="Andes"/>
              </a:rPr>
              <a:t>. World Bank Group. 2024</a:t>
            </a:r>
            <a:br>
              <a:rPr lang="en-US" b="1" i="0" dirty="0">
                <a:solidFill>
                  <a:srgbClr val="FF0000"/>
                </a:solidFill>
                <a:effectLst/>
                <a:latin typeface="Andes"/>
              </a:rPr>
            </a:br>
            <a:endParaRPr lang="en-ID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5F9DB14-2190-144C-D354-F223B23AA5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471068"/>
              </p:ext>
            </p:extLst>
          </p:nvPr>
        </p:nvGraphicFramePr>
        <p:xfrm>
          <a:off x="838200" y="2274672"/>
          <a:ext cx="10515600" cy="3211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0009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DEC19BC-FD5D-8BF6-4819-616720C2730D}"/>
              </a:ext>
            </a:extLst>
          </p:cNvPr>
          <p:cNvSpPr/>
          <p:nvPr/>
        </p:nvSpPr>
        <p:spPr>
          <a:xfrm>
            <a:off x="383458" y="258122"/>
            <a:ext cx="9275520" cy="967010"/>
          </a:xfrm>
          <a:prstGeom prst="roundRect">
            <a:avLst>
              <a:gd name="adj" fmla="val 35136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it-IT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Permasalahan Penanganan Kemiskinan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999D2B-63C4-38A2-ED1A-9107F3BF3DA5}"/>
              </a:ext>
            </a:extLst>
          </p:cNvPr>
          <p:cNvSpPr txBox="1"/>
          <p:nvPr/>
        </p:nvSpPr>
        <p:spPr>
          <a:xfrm>
            <a:off x="510427" y="1347842"/>
            <a:ext cx="10893025" cy="4670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42900" algn="just" defTabSz="1371600" fontAlgn="base">
              <a:lnSpc>
                <a:spcPct val="101000"/>
              </a:lnSpc>
              <a:spcBef>
                <a:spcPts val="17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id-ID" sz="2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Keragaman</a:t>
            </a:r>
            <a:r>
              <a:rPr lang="en-US" altLang="id-ID" sz="2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sumber</a:t>
            </a:r>
            <a:r>
              <a:rPr lang="en-US" altLang="id-ID" sz="2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data dan </a:t>
            </a:r>
            <a:r>
              <a:rPr lang="en-US" altLang="id-ID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masalah</a:t>
            </a:r>
            <a:r>
              <a:rPr lang="en-US" altLang="id-ID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validitas</a:t>
            </a:r>
            <a:r>
              <a:rPr lang="en-US" altLang="id-ID" sz="2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data </a:t>
            </a:r>
            <a:r>
              <a:rPr lang="en-US" altLang="id-ID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menyebabkan</a:t>
            </a:r>
            <a:r>
              <a:rPr lang="en-US" altLang="id-ID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2400" i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exclusion error</a:t>
            </a:r>
            <a:r>
              <a:rPr lang="en-US" altLang="id-ID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masih</a:t>
            </a:r>
            <a:r>
              <a:rPr lang="en-US" altLang="id-ID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tinggi</a:t>
            </a:r>
            <a:r>
              <a:rPr lang="en-US" altLang="id-ID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;</a:t>
            </a:r>
          </a:p>
          <a:p>
            <a:pPr marL="361950" indent="-342900" algn="just" defTabSz="1371600">
              <a:lnSpc>
                <a:spcPct val="101000"/>
              </a:lnSpc>
              <a:spcBef>
                <a:spcPts val="170"/>
              </a:spcBef>
              <a:buFont typeface="+mj-lt"/>
              <a:buAutoNum type="arabicPeriod"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Data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penduduk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miskin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by name by address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belum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sepenuhnya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menjadi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pedoman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Perangkat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Daerah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penentuan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sasaran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dan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lokus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program/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kegiatan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subkegiatan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;</a:t>
            </a:r>
          </a:p>
          <a:p>
            <a:pPr marL="361950" indent="-342900" algn="just" defTabSz="1371600">
              <a:lnSpc>
                <a:spcPct val="101000"/>
              </a:lnSpc>
              <a:spcBef>
                <a:spcPts val="170"/>
              </a:spcBef>
              <a:buFont typeface="+mj-lt"/>
              <a:buAutoNum type="arabicPeriod"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Belum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optimalnya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koordinasi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dan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sinergi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konvergensi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program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antara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Pusat – Prov - Kota,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termasuk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kolaborasi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antar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pemangku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kepentingan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lainnya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(dunia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usaha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swasta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</a:t>
            </a:r>
          </a:p>
          <a:p>
            <a:pPr marL="361950" indent="-342900" algn="just" defTabSz="1371600">
              <a:lnSpc>
                <a:spcPct val="101000"/>
              </a:lnSpc>
              <a:spcBef>
                <a:spcPts val="170"/>
              </a:spcBef>
              <a:buFont typeface="+mj-lt"/>
              <a:buAutoNum type="arabicPeriod"/>
            </a:pPr>
            <a:r>
              <a:rPr lang="en-US" altLang="id-ID" sz="2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Kurang </a:t>
            </a:r>
            <a:r>
              <a:rPr lang="en-US" altLang="id-ID" sz="2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efektifnya</a:t>
            </a:r>
            <a:r>
              <a:rPr lang="en-US" altLang="id-ID" sz="2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pelaksanaan</a:t>
            </a:r>
            <a:r>
              <a:rPr lang="en-US" altLang="id-ID" sz="2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2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kegiatan</a:t>
            </a:r>
            <a:r>
              <a:rPr lang="en-US" altLang="id-ID" sz="2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 </a:t>
            </a:r>
            <a:r>
              <a:rPr lang="en-US" altLang="id-ID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Perangkat</a:t>
            </a:r>
            <a:r>
              <a:rPr lang="en-US" altLang="id-ID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Daerah yang </a:t>
            </a:r>
            <a:r>
              <a:rPr lang="en-US" altLang="id-ID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mensasar</a:t>
            </a:r>
            <a:r>
              <a:rPr lang="en-US" altLang="id-ID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penduduk</a:t>
            </a:r>
            <a:r>
              <a:rPr lang="en-US" altLang="id-ID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miskin, </a:t>
            </a:r>
            <a:r>
              <a:rPr lang="en-US" altLang="id-ID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termasuk</a:t>
            </a:r>
            <a:r>
              <a:rPr lang="en-US" altLang="id-ID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keterpaduan</a:t>
            </a:r>
            <a:r>
              <a:rPr lang="en-US" altLang="id-ID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antar</a:t>
            </a:r>
            <a:r>
              <a:rPr lang="en-US" altLang="id-ID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24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Perangkat</a:t>
            </a:r>
            <a:r>
              <a:rPr lang="en-US" altLang="id-ID" sz="2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Daerah;</a:t>
            </a:r>
          </a:p>
          <a:p>
            <a:pPr marL="361950" indent="-342900" defTabSz="1371600">
              <a:lnSpc>
                <a:spcPts val="3233"/>
              </a:lnSpc>
              <a:buFont typeface="+mj-lt"/>
              <a:buAutoNum type="arabicPeriod"/>
              <a:tabLst>
                <a:tab pos="361950" algn="l"/>
              </a:tabLst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Keterbatasan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anggaran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19050" defTabSz="1371600">
              <a:lnSpc>
                <a:spcPts val="3233"/>
              </a:lnSpc>
              <a:tabLst>
                <a:tab pos="361950" algn="l"/>
              </a:tabLst>
              <a:defRPr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420852-490B-CE0B-EAED-87426C02646A}"/>
              </a:ext>
            </a:extLst>
          </p:cNvPr>
          <p:cNvSpPr txBox="1"/>
          <p:nvPr/>
        </p:nvSpPr>
        <p:spPr>
          <a:xfrm>
            <a:off x="383458" y="5777776"/>
            <a:ext cx="10441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Sumber</a:t>
            </a:r>
            <a:r>
              <a:rPr lang="en-US" sz="18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 </a:t>
            </a:r>
            <a:r>
              <a:rPr lang="en-US" sz="1800" dirty="0" err="1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Ekspos</a:t>
            </a:r>
            <a:r>
              <a:rPr lang="en-US" sz="18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Hasil </a:t>
            </a:r>
            <a:r>
              <a:rPr lang="en-US" sz="1800" dirty="0" err="1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Penilaian</a:t>
            </a:r>
            <a:r>
              <a:rPr lang="en-US" sz="18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Mandiri</a:t>
            </a:r>
            <a:r>
              <a:rPr lang="en-US" sz="18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&amp; </a:t>
            </a:r>
            <a:r>
              <a:rPr lang="en-US" sz="1800" dirty="0" err="1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Penjaminan</a:t>
            </a:r>
            <a:r>
              <a:rPr lang="en-US" sz="18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Kualitas</a:t>
            </a:r>
            <a:r>
              <a:rPr lang="en-US" sz="18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</a:t>
            </a:r>
            <a:r>
              <a:rPr lang="en-US" sz="1800" dirty="0" err="1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Maturitas</a:t>
            </a:r>
            <a:r>
              <a:rPr lang="en-US" sz="18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Penyelenggaraan</a:t>
            </a:r>
            <a:r>
              <a:rPr lang="en-US" sz="18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SPIP </a:t>
            </a:r>
            <a:r>
              <a:rPr lang="en-US" sz="1800" dirty="0" err="1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Terintegrasi</a:t>
            </a:r>
            <a:r>
              <a:rPr lang="en-US" sz="18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Pada </a:t>
            </a:r>
            <a:r>
              <a:rPr lang="en-US" sz="1800" dirty="0" err="1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Pemerintah</a:t>
            </a:r>
            <a:r>
              <a:rPr lang="en-US" sz="18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Kota Palembang, </a:t>
            </a:r>
            <a:r>
              <a:rPr lang="en-US" sz="1800" dirty="0" err="1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Tahun</a:t>
            </a:r>
            <a:r>
              <a:rPr lang="en-US" sz="18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2024</a:t>
            </a:r>
          </a:p>
        </p:txBody>
      </p:sp>
      <p:pic>
        <p:nvPicPr>
          <p:cNvPr id="12" name="Picture 11" descr="logo.gif">
            <a:extLst>
              <a:ext uri="{FF2B5EF4-FFF2-40B4-BE49-F238E27FC236}">
                <a16:creationId xmlns:a16="http://schemas.microsoft.com/office/drawing/2014/main" id="{D240A0B3-AFFC-274A-4BE6-1C85C66D57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974" y="132498"/>
            <a:ext cx="971445" cy="1215344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854704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30DB54-6AF8-7BFB-5581-1C7B5BE49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000"/>
          </a:blip>
          <a:stretch>
            <a:fillRect/>
          </a:stretch>
        </p:blipFill>
        <p:spPr>
          <a:xfrm>
            <a:off x="1294641" y="-114979"/>
            <a:ext cx="10993367" cy="6658387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grpSp>
        <p:nvGrpSpPr>
          <p:cNvPr id="34820" name="Google Shape;967;p7">
            <a:extLst>
              <a:ext uri="{FF2B5EF4-FFF2-40B4-BE49-F238E27FC236}">
                <a16:creationId xmlns:a16="http://schemas.microsoft.com/office/drawing/2014/main" id="{9D585B34-50A5-7A65-CA9F-BDCA4BDB991B}"/>
              </a:ext>
            </a:extLst>
          </p:cNvPr>
          <p:cNvGrpSpPr>
            <a:grpSpLocks/>
          </p:cNvGrpSpPr>
          <p:nvPr/>
        </p:nvGrpSpPr>
        <p:grpSpPr bwMode="auto">
          <a:xfrm>
            <a:off x="4718050" y="2479676"/>
            <a:ext cx="3098800" cy="2347913"/>
            <a:chOff x="595505" y="2426052"/>
            <a:chExt cx="3799484" cy="2880225"/>
          </a:xfrm>
        </p:grpSpPr>
        <p:grpSp>
          <p:nvGrpSpPr>
            <p:cNvPr id="34857" name="Google Shape;968;p7">
              <a:extLst>
                <a:ext uri="{FF2B5EF4-FFF2-40B4-BE49-F238E27FC236}">
                  <a16:creationId xmlns:a16="http://schemas.microsoft.com/office/drawing/2014/main" id="{E7E15E90-0A6A-019F-2E6A-ECAAC8E8A5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5505" y="2676523"/>
              <a:ext cx="2943711" cy="2629754"/>
              <a:chOff x="-218628" y="1563638"/>
              <a:chExt cx="2943711" cy="2629754"/>
            </a:xfrm>
          </p:grpSpPr>
          <p:sp>
            <p:nvSpPr>
              <p:cNvPr id="969" name="Google Shape;969;p7">
                <a:extLst>
                  <a:ext uri="{FF2B5EF4-FFF2-40B4-BE49-F238E27FC236}">
                    <a16:creationId xmlns:a16="http://schemas.microsoft.com/office/drawing/2014/main" id="{607FC8C9-6CA8-818F-C88D-50E47AEF597B}"/>
                  </a:ext>
                </a:extLst>
              </p:cNvPr>
              <p:cNvSpPr/>
              <p:nvPr/>
            </p:nvSpPr>
            <p:spPr>
              <a:xfrm>
                <a:off x="-218628" y="3809751"/>
                <a:ext cx="2232587" cy="383641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lIns="91425" tIns="45700" rIns="91425" bIns="45700" anchor="ctr"/>
              <a:lstStyle/>
              <a:p>
                <a:pPr algn="ctr" defTabSz="914446">
                  <a:defRPr/>
                </a:pPr>
                <a:endParaRPr sz="2701">
                  <a:solidFill>
                    <a:prstClr val="black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34870" name="Google Shape;970;p7">
                <a:extLst>
                  <a:ext uri="{FF2B5EF4-FFF2-40B4-BE49-F238E27FC236}">
                    <a16:creationId xmlns:a16="http://schemas.microsoft.com/office/drawing/2014/main" id="{C728B124-5FCB-F429-68DD-8EB8B1123C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811" y="1563638"/>
                <a:ext cx="2448272" cy="2448272"/>
                <a:chOff x="276811" y="1563638"/>
                <a:chExt cx="2448272" cy="2448272"/>
              </a:xfrm>
            </p:grpSpPr>
            <p:sp>
              <p:nvSpPr>
                <p:cNvPr id="971" name="Google Shape;971;p7">
                  <a:extLst>
                    <a:ext uri="{FF2B5EF4-FFF2-40B4-BE49-F238E27FC236}">
                      <a16:creationId xmlns:a16="http://schemas.microsoft.com/office/drawing/2014/main" id="{6BEE8691-BE5A-D27F-8622-1A109FF70048}"/>
                    </a:ext>
                  </a:extLst>
                </p:cNvPr>
                <p:cNvSpPr/>
                <p:nvPr/>
              </p:nvSpPr>
              <p:spPr>
                <a:xfrm>
                  <a:off x="275772" y="1564384"/>
                  <a:ext cx="2448642" cy="244789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lIns="91425" tIns="45700" rIns="91425" bIns="45700" anchor="ctr"/>
                <a:lstStyle/>
                <a:p>
                  <a:pPr algn="ctr" defTabSz="914446">
                    <a:defRPr/>
                  </a:pPr>
                  <a:endParaRPr sz="2701">
                    <a:solidFill>
                      <a:prstClr val="black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72" name="Google Shape;972;p7">
                  <a:extLst>
                    <a:ext uri="{FF2B5EF4-FFF2-40B4-BE49-F238E27FC236}">
                      <a16:creationId xmlns:a16="http://schemas.microsoft.com/office/drawing/2014/main" id="{5969A2E9-ADF9-FF83-FE9E-C7B2D9695FE9}"/>
                    </a:ext>
                  </a:extLst>
                </p:cNvPr>
                <p:cNvSpPr/>
                <p:nvPr/>
              </p:nvSpPr>
              <p:spPr>
                <a:xfrm>
                  <a:off x="491830" y="1780546"/>
                  <a:ext cx="2016529" cy="2015573"/>
                </a:xfrm>
                <a:prstGeom prst="ellipse">
                  <a:avLst/>
                </a:prstGeom>
                <a:noFill/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lIns="91425" tIns="45700" rIns="91425" bIns="45700" anchor="ctr"/>
                <a:lstStyle/>
                <a:p>
                  <a:pPr algn="ctr" defTabSz="914446">
                    <a:defRPr/>
                  </a:pPr>
                  <a:endParaRPr sz="2701">
                    <a:solidFill>
                      <a:prstClr val="black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73" name="Google Shape;973;p7">
                  <a:extLst>
                    <a:ext uri="{FF2B5EF4-FFF2-40B4-BE49-F238E27FC236}">
                      <a16:creationId xmlns:a16="http://schemas.microsoft.com/office/drawing/2014/main" id="{EC16E3E3-EBC6-2986-2351-1B99BD97F8E0}"/>
                    </a:ext>
                  </a:extLst>
                </p:cNvPr>
                <p:cNvSpPr/>
                <p:nvPr/>
              </p:nvSpPr>
              <p:spPr>
                <a:xfrm>
                  <a:off x="676743" y="1963603"/>
                  <a:ext cx="1646702" cy="1649460"/>
                </a:xfrm>
                <a:prstGeom prst="ellipse">
                  <a:avLst/>
                </a:prstGeom>
                <a:noFill/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lIns="91425" tIns="45700" rIns="91425" bIns="45700" anchor="ctr"/>
                <a:lstStyle/>
                <a:p>
                  <a:pPr algn="ctr" defTabSz="914446">
                    <a:defRPr/>
                  </a:pPr>
                  <a:endParaRPr sz="2701" dirty="0">
                    <a:solidFill>
                      <a:prstClr val="black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74" name="Google Shape;974;p7">
                  <a:extLst>
                    <a:ext uri="{FF2B5EF4-FFF2-40B4-BE49-F238E27FC236}">
                      <a16:creationId xmlns:a16="http://schemas.microsoft.com/office/drawing/2014/main" id="{62BD2C35-24C8-55BE-FB27-4604F145EE9B}"/>
                    </a:ext>
                  </a:extLst>
                </p:cNvPr>
                <p:cNvSpPr/>
                <p:nvPr/>
              </p:nvSpPr>
              <p:spPr>
                <a:xfrm>
                  <a:off x="859709" y="2148608"/>
                  <a:ext cx="1280768" cy="1279450"/>
                </a:xfrm>
                <a:prstGeom prst="ellipse">
                  <a:avLst/>
                </a:prstGeom>
                <a:noFill/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lIns="91425" tIns="45700" rIns="91425" bIns="45700" anchor="ctr"/>
                <a:lstStyle/>
                <a:p>
                  <a:pPr algn="ctr" defTabSz="914446">
                    <a:defRPr/>
                  </a:pPr>
                  <a:endParaRPr sz="2701">
                    <a:solidFill>
                      <a:prstClr val="black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75" name="Google Shape;975;p7">
                  <a:extLst>
                    <a:ext uri="{FF2B5EF4-FFF2-40B4-BE49-F238E27FC236}">
                      <a16:creationId xmlns:a16="http://schemas.microsoft.com/office/drawing/2014/main" id="{6E98DFBA-0B4E-31E7-2575-C17D7C2012C3}"/>
                    </a:ext>
                  </a:extLst>
                </p:cNvPr>
                <p:cNvSpPr/>
                <p:nvPr/>
              </p:nvSpPr>
              <p:spPr>
                <a:xfrm>
                  <a:off x="1044623" y="2333611"/>
                  <a:ext cx="910942" cy="909443"/>
                </a:xfrm>
                <a:prstGeom prst="ellipse">
                  <a:avLst/>
                </a:prstGeom>
                <a:noFill/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lIns="91425" tIns="45700" rIns="91425" bIns="45700" anchor="ctr"/>
                <a:lstStyle/>
                <a:p>
                  <a:pPr algn="ctr" defTabSz="914446">
                    <a:defRPr/>
                  </a:pPr>
                  <a:endParaRPr sz="2701">
                    <a:solidFill>
                      <a:prstClr val="black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76" name="Google Shape;976;p7">
                  <a:extLst>
                    <a:ext uri="{FF2B5EF4-FFF2-40B4-BE49-F238E27FC236}">
                      <a16:creationId xmlns:a16="http://schemas.microsoft.com/office/drawing/2014/main" id="{1DA04C2E-831B-196D-5244-15BD805DF801}"/>
                    </a:ext>
                  </a:extLst>
                </p:cNvPr>
                <p:cNvSpPr/>
                <p:nvPr/>
              </p:nvSpPr>
              <p:spPr>
                <a:xfrm>
                  <a:off x="1229536" y="2516668"/>
                  <a:ext cx="541115" cy="543329"/>
                </a:xfrm>
                <a:prstGeom prst="ellipse">
                  <a:avLst/>
                </a:prstGeom>
                <a:noFill/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lIns="91425" tIns="45700" rIns="91425" bIns="45700" anchor="ctr"/>
                <a:lstStyle/>
                <a:p>
                  <a:pPr algn="ctr" defTabSz="914446">
                    <a:defRPr/>
                  </a:pPr>
                  <a:endParaRPr sz="2701">
                    <a:solidFill>
                      <a:prstClr val="black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77" name="Google Shape;977;p7">
                  <a:extLst>
                    <a:ext uri="{FF2B5EF4-FFF2-40B4-BE49-F238E27FC236}">
                      <a16:creationId xmlns:a16="http://schemas.microsoft.com/office/drawing/2014/main" id="{16BDF283-DEC7-5C6F-EC96-2EC99DA4BADC}"/>
                    </a:ext>
                  </a:extLst>
                </p:cNvPr>
                <p:cNvSpPr/>
                <p:nvPr/>
              </p:nvSpPr>
              <p:spPr>
                <a:xfrm>
                  <a:off x="1377467" y="2664672"/>
                  <a:ext cx="245254" cy="247322"/>
                </a:xfrm>
                <a:prstGeom prst="ellipse">
                  <a:avLst/>
                </a:prstGeom>
                <a:solidFill>
                  <a:schemeClr val="lt1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lIns="91425" tIns="45700" rIns="91425" bIns="45700" anchor="ctr"/>
                <a:lstStyle/>
                <a:p>
                  <a:pPr algn="ctr" defTabSz="914446">
                    <a:defRPr/>
                  </a:pPr>
                  <a:endParaRPr sz="2701">
                    <a:solidFill>
                      <a:prstClr val="black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grpSp>
          <p:nvGrpSpPr>
            <p:cNvPr id="34858" name="Google Shape;978;p7">
              <a:extLst>
                <a:ext uri="{FF2B5EF4-FFF2-40B4-BE49-F238E27FC236}">
                  <a16:creationId xmlns:a16="http://schemas.microsoft.com/office/drawing/2014/main" id="{B63518B9-50BB-9AD7-07EE-E5D425F04D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9148" y="2426052"/>
              <a:ext cx="2085841" cy="1648092"/>
              <a:chOff x="1744813" y="2276967"/>
              <a:chExt cx="2085841" cy="1648092"/>
            </a:xfrm>
          </p:grpSpPr>
          <p:sp>
            <p:nvSpPr>
              <p:cNvPr id="34859" name="Google Shape;979;p7">
                <a:extLst>
                  <a:ext uri="{FF2B5EF4-FFF2-40B4-BE49-F238E27FC236}">
                    <a16:creationId xmlns:a16="http://schemas.microsoft.com/office/drawing/2014/main" id="{8829E0AF-5E3D-4CF1-E0B8-EA838021E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894940">
                <a:off x="2608993" y="2707412"/>
                <a:ext cx="1054848" cy="208549"/>
              </a:xfrm>
              <a:prstGeom prst="parallelogram">
                <a:avLst>
                  <a:gd name="adj" fmla="val 192229"/>
                </a:avLst>
              </a:prstGeom>
              <a:solidFill>
                <a:srgbClr val="0037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14446"/>
                <a:endParaRPr lang="id-ID" altLang="id-ID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860" name="Google Shape;980;p7">
                <a:extLst>
                  <a:ext uri="{FF2B5EF4-FFF2-40B4-BE49-F238E27FC236}">
                    <a16:creationId xmlns:a16="http://schemas.microsoft.com/office/drawing/2014/main" id="{7F881D67-8180-43B2-124B-DA1A598FCD25}"/>
                  </a:ext>
                </a:extLst>
              </p:cNvPr>
              <p:cNvSpPr>
                <a:spLocks/>
              </p:cNvSpPr>
              <p:nvPr/>
            </p:nvSpPr>
            <p:spPr bwMode="auto">
              <a:xfrm rot="-1800000">
                <a:off x="1719925" y="3606561"/>
                <a:ext cx="459118" cy="23470"/>
              </a:xfrm>
              <a:custGeom>
                <a:avLst/>
                <a:gdLst>
                  <a:gd name="T0" fmla="*/ 0 w 704227"/>
                  <a:gd name="T1" fmla="*/ 0 h 36000"/>
                  <a:gd name="T2" fmla="*/ 704227 w 704227"/>
                  <a:gd name="T3" fmla="*/ 0 h 36000"/>
                  <a:gd name="T4" fmla="*/ 704227 w 704227"/>
                  <a:gd name="T5" fmla="*/ 36000 h 36000"/>
                  <a:gd name="T6" fmla="*/ 0 w 704227"/>
                  <a:gd name="T7" fmla="*/ 36000 h 36000"/>
                  <a:gd name="T8" fmla="*/ 0 w 704227"/>
                  <a:gd name="T9" fmla="*/ 0 h 3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4227" h="36000" extrusionOk="0">
                    <a:moveTo>
                      <a:pt x="0" y="0"/>
                    </a:moveTo>
                    <a:lnTo>
                      <a:pt x="704227" y="0"/>
                    </a:lnTo>
                    <a:lnTo>
                      <a:pt x="704227" y="36000"/>
                    </a:lnTo>
                    <a:lnTo>
                      <a:pt x="0" y="36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defTabSz="914446"/>
                <a:endParaRPr lang="id-ID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4861" name="Google Shape;981;p7">
                <a:extLst>
                  <a:ext uri="{FF2B5EF4-FFF2-40B4-BE49-F238E27FC236}">
                    <a16:creationId xmlns:a16="http://schemas.microsoft.com/office/drawing/2014/main" id="{8F2BCBA6-0D8F-6DAB-00BC-785B48F35B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800000">
                <a:off x="1953619" y="2662387"/>
                <a:ext cx="1776741" cy="877251"/>
                <a:chOff x="1475656" y="3310558"/>
                <a:chExt cx="2725289" cy="1345588"/>
              </a:xfrm>
            </p:grpSpPr>
            <p:sp>
              <p:nvSpPr>
                <p:cNvPr id="34862" name="Google Shape;982;p7">
                  <a:extLst>
                    <a:ext uri="{FF2B5EF4-FFF2-40B4-BE49-F238E27FC236}">
                      <a16:creationId xmlns:a16="http://schemas.microsoft.com/office/drawing/2014/main" id="{E42D84DD-4474-5139-B1E1-6E499C8FAA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680000" flipH="1">
                  <a:off x="2793781" y="4038221"/>
                  <a:ext cx="1201834" cy="597135"/>
                </a:xfrm>
                <a:prstGeom prst="parallelogram">
                  <a:avLst>
                    <a:gd name="adj" fmla="val 62272"/>
                  </a:avLst>
                </a:prstGeom>
                <a:gradFill rotWithShape="0">
                  <a:gsLst>
                    <a:gs pos="0">
                      <a:srgbClr val="004373"/>
                    </a:gs>
                    <a:gs pos="100000">
                      <a:srgbClr val="004373"/>
                    </a:gs>
                  </a:gsLst>
                  <a:lin ang="1620000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defTabSz="914446"/>
                  <a:endParaRPr lang="id-ID" altLang="id-ID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863" name="Google Shape;983;p7">
                  <a:extLst>
                    <a:ext uri="{FF2B5EF4-FFF2-40B4-BE49-F238E27FC236}">
                      <a16:creationId xmlns:a16="http://schemas.microsoft.com/office/drawing/2014/main" id="{66086B37-A103-823F-70A5-D3CF0272D0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0680000">
                  <a:off x="2793780" y="3331348"/>
                  <a:ext cx="1201834" cy="597136"/>
                </a:xfrm>
                <a:prstGeom prst="parallelogram">
                  <a:avLst>
                    <a:gd name="adj" fmla="val 62271"/>
                  </a:avLst>
                </a:prstGeom>
                <a:solidFill>
                  <a:srgbClr val="0053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defTabSz="914446"/>
                  <a:endParaRPr lang="id-ID" altLang="id-ID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34864" name="Google Shape;984;p7">
                  <a:extLst>
                    <a:ext uri="{FF2B5EF4-FFF2-40B4-BE49-F238E27FC236}">
                      <a16:creationId xmlns:a16="http://schemas.microsoft.com/office/drawing/2014/main" id="{2A95F9E3-2917-D335-A5CA-38FC7BE07C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75656" y="3862964"/>
                  <a:ext cx="2152333" cy="246090"/>
                  <a:chOff x="1688158" y="3440847"/>
                  <a:chExt cx="1659706" cy="379529"/>
                </a:xfrm>
              </p:grpSpPr>
              <p:sp>
                <p:nvSpPr>
                  <p:cNvPr id="34866" name="Google Shape;985;p7">
                    <a:extLst>
                      <a:ext uri="{FF2B5EF4-FFF2-40B4-BE49-F238E27FC236}">
                        <a16:creationId xmlns:a16="http://schemas.microsoft.com/office/drawing/2014/main" id="{49EC4CF2-28E5-51F4-52EF-0B29E21062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400000" flipH="1">
                    <a:off x="2653493" y="3090551"/>
                    <a:ext cx="308621" cy="1080120"/>
                  </a:xfrm>
                  <a:custGeom>
                    <a:avLst/>
                    <a:gdLst>
                      <a:gd name="T0" fmla="*/ 308621 w 308621"/>
                      <a:gd name="T1" fmla="*/ 1080120 h 1080120"/>
                      <a:gd name="T2" fmla="*/ 232649 w 308621"/>
                      <a:gd name="T3" fmla="*/ 0 h 1080120"/>
                      <a:gd name="T4" fmla="*/ 75972 w 308621"/>
                      <a:gd name="T5" fmla="*/ 0 h 1080120"/>
                      <a:gd name="T6" fmla="*/ 0 w 308621"/>
                      <a:gd name="T7" fmla="*/ 1080120 h 1080120"/>
                      <a:gd name="T8" fmla="*/ 308621 w 308621"/>
                      <a:gd name="T9" fmla="*/ 1080120 h 10801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8621" h="1080120" extrusionOk="0">
                        <a:moveTo>
                          <a:pt x="308621" y="1080120"/>
                        </a:moveTo>
                        <a:lnTo>
                          <a:pt x="232649" y="0"/>
                        </a:lnTo>
                        <a:lnTo>
                          <a:pt x="75972" y="0"/>
                        </a:lnTo>
                        <a:lnTo>
                          <a:pt x="0" y="1080120"/>
                        </a:lnTo>
                        <a:lnTo>
                          <a:pt x="308621" y="108012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/>
                  <a:p>
                    <a:pPr defTabSz="914446"/>
                    <a:endParaRPr lang="id-ID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6" name="Google Shape;986;p7">
                    <a:extLst>
                      <a:ext uri="{FF2B5EF4-FFF2-40B4-BE49-F238E27FC236}">
                        <a16:creationId xmlns:a16="http://schemas.microsoft.com/office/drawing/2014/main" id="{BD1CB99A-ADC4-FB24-A4B4-21CAA015FE4B}"/>
                      </a:ext>
                    </a:extLst>
                  </p:cNvPr>
                  <p:cNvSpPr/>
                  <p:nvPr/>
                </p:nvSpPr>
                <p:spPr>
                  <a:xfrm>
                    <a:off x="1686055" y="3447161"/>
                    <a:ext cx="156554" cy="350115"/>
                  </a:xfrm>
                  <a:prstGeom prst="chord">
                    <a:avLst>
                      <a:gd name="adj1" fmla="val 5391179"/>
                      <a:gd name="adj2" fmla="val 16200000"/>
                    </a:avLst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lIns="91425" tIns="45700" rIns="91425" bIns="45700" anchor="ctr"/>
                  <a:lstStyle/>
                  <a:p>
                    <a:pPr algn="ctr" defTabSz="914446">
                      <a:defRPr/>
                    </a:pPr>
                    <a:endParaRPr>
                      <a:solidFill>
                        <a:prstClr val="black"/>
                      </a:solidFill>
                      <a:latin typeface="Arial" panose="020B0604020202020204" pitchFamily="34" charset="0"/>
                      <a:ea typeface="Arial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34868" name="Google Shape;987;p7">
                    <a:extLst>
                      <a:ext uri="{FF2B5EF4-FFF2-40B4-BE49-F238E27FC236}">
                        <a16:creationId xmlns:a16="http://schemas.microsoft.com/office/drawing/2014/main" id="{E985ADFE-522F-6B7B-B571-3C5173F365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400000" flipH="1">
                    <a:off x="1825951" y="3378583"/>
                    <a:ext cx="379529" cy="504056"/>
                  </a:xfrm>
                  <a:custGeom>
                    <a:avLst/>
                    <a:gdLst>
                      <a:gd name="T0" fmla="*/ 379529 w 379529"/>
                      <a:gd name="T1" fmla="*/ 504056 h 504056"/>
                      <a:gd name="T2" fmla="*/ 344075 w 379529"/>
                      <a:gd name="T3" fmla="*/ 0 h 504056"/>
                      <a:gd name="T4" fmla="*/ 35454 w 379529"/>
                      <a:gd name="T5" fmla="*/ 0 h 504056"/>
                      <a:gd name="T6" fmla="*/ 0 w 379529"/>
                      <a:gd name="T7" fmla="*/ 504056 h 504056"/>
                      <a:gd name="T8" fmla="*/ 379529 w 379529"/>
                      <a:gd name="T9" fmla="*/ 504056 h 5040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9529" h="504056" extrusionOk="0">
                        <a:moveTo>
                          <a:pt x="379529" y="504056"/>
                        </a:moveTo>
                        <a:lnTo>
                          <a:pt x="344075" y="0"/>
                        </a:lnTo>
                        <a:lnTo>
                          <a:pt x="35454" y="0"/>
                        </a:lnTo>
                        <a:lnTo>
                          <a:pt x="0" y="504056"/>
                        </a:lnTo>
                        <a:lnTo>
                          <a:pt x="379529" y="504056"/>
                        </a:lnTo>
                        <a:close/>
                      </a:path>
                    </a:pathLst>
                  </a:custGeom>
                  <a:solidFill>
                    <a:srgbClr val="F2F2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/>
                  <a:p>
                    <a:pPr defTabSz="914446"/>
                    <a:endParaRPr lang="id-ID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34865" name="Google Shape;988;p7">
                  <a:extLst>
                    <a:ext uri="{FF2B5EF4-FFF2-40B4-BE49-F238E27FC236}">
                      <a16:creationId xmlns:a16="http://schemas.microsoft.com/office/drawing/2014/main" id="{1BFD89FB-9393-7794-76F1-B91E650276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2788579" y="3979133"/>
                  <a:ext cx="1412366" cy="268133"/>
                </a:xfrm>
                <a:prstGeom prst="parallelogram">
                  <a:avLst>
                    <a:gd name="adj" fmla="val 205868"/>
                  </a:avLst>
                </a:prstGeom>
                <a:solidFill>
                  <a:srgbClr val="0053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defTabSz="914446"/>
                  <a:endParaRPr lang="id-ID" altLang="id-ID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989" name="Google Shape;989;p7">
            <a:extLst>
              <a:ext uri="{FF2B5EF4-FFF2-40B4-BE49-F238E27FC236}">
                <a16:creationId xmlns:a16="http://schemas.microsoft.com/office/drawing/2014/main" id="{3B3CEE79-A51E-1AA0-E6E9-3AD8CCCF2CA5}"/>
              </a:ext>
            </a:extLst>
          </p:cNvPr>
          <p:cNvSpPr/>
          <p:nvPr/>
        </p:nvSpPr>
        <p:spPr>
          <a:xfrm rot="5400000" flipH="1">
            <a:off x="5291138" y="1782764"/>
            <a:ext cx="3892550" cy="3892550"/>
          </a:xfrm>
          <a:prstGeom prst="blockArc">
            <a:avLst>
              <a:gd name="adj1" fmla="val 11864761"/>
              <a:gd name="adj2" fmla="val 20578708"/>
              <a:gd name="adj3" fmla="val 1002"/>
            </a:avLst>
          </a:prstGeom>
          <a:solidFill>
            <a:schemeClr val="accent4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defTabSz="914446">
              <a:defRPr/>
            </a:pPr>
            <a:endParaRPr sz="2700">
              <a:solidFill>
                <a:prstClr val="black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4822" name="Google Shape;990;p7">
            <a:extLst>
              <a:ext uri="{FF2B5EF4-FFF2-40B4-BE49-F238E27FC236}">
                <a16:creationId xmlns:a16="http://schemas.microsoft.com/office/drawing/2014/main" id="{0D3BC9EB-7027-77C6-93F6-09837E83EA4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471748" y="1627617"/>
            <a:ext cx="3845488" cy="923035"/>
            <a:chOff x="2551706" y="4283314"/>
            <a:chExt cx="1403938" cy="923881"/>
          </a:xfrm>
        </p:grpSpPr>
        <p:sp>
          <p:nvSpPr>
            <p:cNvPr id="34855" name="Google Shape;991;p7">
              <a:extLst>
                <a:ext uri="{FF2B5EF4-FFF2-40B4-BE49-F238E27FC236}">
                  <a16:creationId xmlns:a16="http://schemas.microsoft.com/office/drawing/2014/main" id="{E062F280-0326-9CE9-1D44-EA95C0A484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1706" y="4560313"/>
              <a:ext cx="1403938" cy="646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/>
              <a:r>
                <a:rPr lang="en-US" altLang="id-ID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  <a:r>
                <a:rPr lang="en-US" altLang="id-ID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. PENINGKATAN INVESTASI</a:t>
              </a:r>
              <a:endParaRPr lang="id-ID" altLang="id-ID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856" name="Google Shape;992;p7">
              <a:extLst>
                <a:ext uri="{FF2B5EF4-FFF2-40B4-BE49-F238E27FC236}">
                  <a16:creationId xmlns:a16="http://schemas.microsoft.com/office/drawing/2014/main" id="{DB4D07AA-13FF-C078-0DF9-42B6ECC962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1706" y="4283314"/>
              <a:ext cx="1403938" cy="369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/>
              <a:endParaRPr lang="id-ID" altLang="id-ID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4823" name="Google Shape;993;p7">
            <a:extLst>
              <a:ext uri="{FF2B5EF4-FFF2-40B4-BE49-F238E27FC236}">
                <a16:creationId xmlns:a16="http://schemas.microsoft.com/office/drawing/2014/main" id="{F1EF7066-95DE-E011-58DD-7383F123EB6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247578" y="2623165"/>
            <a:ext cx="2474913" cy="1600113"/>
            <a:chOff x="2551706" y="4283314"/>
            <a:chExt cx="1403938" cy="1601763"/>
          </a:xfrm>
        </p:grpSpPr>
        <p:sp>
          <p:nvSpPr>
            <p:cNvPr id="34853" name="Google Shape;994;p7">
              <a:extLst>
                <a:ext uri="{FF2B5EF4-FFF2-40B4-BE49-F238E27FC236}">
                  <a16:creationId xmlns:a16="http://schemas.microsoft.com/office/drawing/2014/main" id="{576C7DD1-2467-0DBF-B133-CBF9B8863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1706" y="4560313"/>
              <a:ext cx="1403938" cy="1324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/>
              <a:r>
                <a:rPr lang="en-US" altLang="id-ID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PENGENDALIAN INFLASI DAN PENINGKATAN / MENJAGA  DAYA BELI MASYARAKAT</a:t>
              </a:r>
              <a:endParaRPr lang="id-ID" altLang="id-ID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854" name="Google Shape;995;p7">
              <a:extLst>
                <a:ext uri="{FF2B5EF4-FFF2-40B4-BE49-F238E27FC236}">
                  <a16:creationId xmlns:a16="http://schemas.microsoft.com/office/drawing/2014/main" id="{708D80F8-838F-DB0A-77C0-9CC661B8B8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1706" y="4283314"/>
              <a:ext cx="1403938" cy="369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/>
              <a:r>
                <a:rPr lang="en-US" altLang="id-ID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5</a:t>
              </a:r>
              <a:endParaRPr lang="id-ID" altLang="id-ID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4824" name="Google Shape;996;p7">
            <a:extLst>
              <a:ext uri="{FF2B5EF4-FFF2-40B4-BE49-F238E27FC236}">
                <a16:creationId xmlns:a16="http://schemas.microsoft.com/office/drawing/2014/main" id="{69BD1DA2-5735-D284-6330-085FDFA3904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134476" y="4995864"/>
            <a:ext cx="2600325" cy="1354356"/>
            <a:chOff x="2551706" y="4283314"/>
            <a:chExt cx="1403938" cy="1353483"/>
          </a:xfrm>
        </p:grpSpPr>
        <p:sp>
          <p:nvSpPr>
            <p:cNvPr id="34851" name="Google Shape;997;p7">
              <a:extLst>
                <a:ext uri="{FF2B5EF4-FFF2-40B4-BE49-F238E27FC236}">
                  <a16:creationId xmlns:a16="http://schemas.microsoft.com/office/drawing/2014/main" id="{04466C2D-E8A9-B745-440A-8F40B063D6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1706" y="4560313"/>
              <a:ext cx="1403938" cy="1076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/>
              <a:r>
                <a:rPr lang="en-US" altLang="id-ID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PENINGKATAN KUALITAS DAN PRODUKTIVITAS TENAGA KERJA</a:t>
              </a:r>
              <a:endParaRPr lang="id-ID" altLang="id-ID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852" name="Google Shape;998;p7">
              <a:extLst>
                <a:ext uri="{FF2B5EF4-FFF2-40B4-BE49-F238E27FC236}">
                  <a16:creationId xmlns:a16="http://schemas.microsoft.com/office/drawing/2014/main" id="{5AE1C0CC-E5A7-F5F0-CC94-EE0570FD7B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1706" y="4283314"/>
              <a:ext cx="1403938" cy="369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/>
              <a:r>
                <a:rPr lang="en-US" altLang="id-ID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6</a:t>
              </a:r>
              <a:endParaRPr lang="id-ID" altLang="id-ID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cxnSp>
        <p:nvCxnSpPr>
          <p:cNvPr id="999" name="Google Shape;999;p7">
            <a:extLst>
              <a:ext uri="{FF2B5EF4-FFF2-40B4-BE49-F238E27FC236}">
                <a16:creationId xmlns:a16="http://schemas.microsoft.com/office/drawing/2014/main" id="{FF16F5B0-042A-338A-A64F-071813AF4B60}"/>
              </a:ext>
            </a:extLst>
          </p:cNvPr>
          <p:cNvCxnSpPr/>
          <p:nvPr/>
        </p:nvCxnSpPr>
        <p:spPr>
          <a:xfrm rot="10800000" flipH="1">
            <a:off x="8270876" y="5133975"/>
            <a:ext cx="777875" cy="2667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4"/>
            </a:solidFill>
            <a:prstDash val="dot"/>
            <a:miter lim="800000"/>
            <a:headEnd type="none" w="sm" len="sm"/>
            <a:tailEnd type="triangle" w="med" len="med"/>
          </a:ln>
        </p:spPr>
      </p:cxnSp>
      <p:cxnSp>
        <p:nvCxnSpPr>
          <p:cNvPr id="1000" name="Google Shape;1000;p7">
            <a:extLst>
              <a:ext uri="{FF2B5EF4-FFF2-40B4-BE49-F238E27FC236}">
                <a16:creationId xmlns:a16="http://schemas.microsoft.com/office/drawing/2014/main" id="{A50C373D-8290-BEB6-A23E-ED3EB4B40E24}"/>
              </a:ext>
            </a:extLst>
          </p:cNvPr>
          <p:cNvCxnSpPr/>
          <p:nvPr/>
        </p:nvCxnSpPr>
        <p:spPr>
          <a:xfrm rot="10800000" flipH="1">
            <a:off x="8951914" y="4316414"/>
            <a:ext cx="1350962" cy="373062"/>
          </a:xfrm>
          <a:prstGeom prst="bentConnector2">
            <a:avLst/>
          </a:prstGeom>
          <a:noFill/>
          <a:ln w="38100" cap="flat" cmpd="sng">
            <a:solidFill>
              <a:schemeClr val="accent4"/>
            </a:solidFill>
            <a:prstDash val="dot"/>
            <a:miter lim="800000"/>
            <a:headEnd type="none" w="sm" len="sm"/>
            <a:tailEnd type="triangle" w="med" len="med"/>
          </a:ln>
        </p:spPr>
      </p:cxnSp>
      <p:sp>
        <p:nvSpPr>
          <p:cNvPr id="1001" name="Google Shape;1001;p7">
            <a:extLst>
              <a:ext uri="{FF2B5EF4-FFF2-40B4-BE49-F238E27FC236}">
                <a16:creationId xmlns:a16="http://schemas.microsoft.com/office/drawing/2014/main" id="{C73B5263-4AFA-4B96-FCA3-A5E845DA9E6B}"/>
              </a:ext>
            </a:extLst>
          </p:cNvPr>
          <p:cNvSpPr/>
          <p:nvPr/>
        </p:nvSpPr>
        <p:spPr>
          <a:xfrm flipH="1">
            <a:off x="7981951" y="5221288"/>
            <a:ext cx="358775" cy="3603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defTabSz="914446">
              <a:defRPr/>
            </a:pPr>
            <a:endParaRPr sz="2700">
              <a:solidFill>
                <a:prstClr val="black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02" name="Google Shape;1002;p7">
            <a:extLst>
              <a:ext uri="{FF2B5EF4-FFF2-40B4-BE49-F238E27FC236}">
                <a16:creationId xmlns:a16="http://schemas.microsoft.com/office/drawing/2014/main" id="{355B65EE-8748-F425-C8C4-15AD628FB8D0}"/>
              </a:ext>
            </a:extLst>
          </p:cNvPr>
          <p:cNvSpPr/>
          <p:nvPr/>
        </p:nvSpPr>
        <p:spPr>
          <a:xfrm flipH="1">
            <a:off x="7981951" y="1892301"/>
            <a:ext cx="358775" cy="3603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defTabSz="914446">
              <a:defRPr/>
            </a:pPr>
            <a:endParaRPr sz="2700">
              <a:solidFill>
                <a:prstClr val="black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03" name="Google Shape;1003;p7">
            <a:extLst>
              <a:ext uri="{FF2B5EF4-FFF2-40B4-BE49-F238E27FC236}">
                <a16:creationId xmlns:a16="http://schemas.microsoft.com/office/drawing/2014/main" id="{677DF4AD-E02E-EC2A-083F-4F06B2EFE9D0}"/>
              </a:ext>
            </a:extLst>
          </p:cNvPr>
          <p:cNvSpPr/>
          <p:nvPr/>
        </p:nvSpPr>
        <p:spPr>
          <a:xfrm flipH="1">
            <a:off x="8897939" y="3267422"/>
            <a:ext cx="360362" cy="3603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defTabSz="914446">
              <a:defRPr/>
            </a:pPr>
            <a:endParaRPr sz="2700">
              <a:solidFill>
                <a:prstClr val="black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05" name="Google Shape;1005;p7">
            <a:extLst>
              <a:ext uri="{FF2B5EF4-FFF2-40B4-BE49-F238E27FC236}">
                <a16:creationId xmlns:a16="http://schemas.microsoft.com/office/drawing/2014/main" id="{3A53738A-0254-480D-3C48-4AE23025C916}"/>
              </a:ext>
            </a:extLst>
          </p:cNvPr>
          <p:cNvSpPr/>
          <p:nvPr/>
        </p:nvSpPr>
        <p:spPr>
          <a:xfrm rot="16200000" flipH="1">
            <a:off x="3176588" y="1792288"/>
            <a:ext cx="3892550" cy="3892550"/>
          </a:xfrm>
          <a:prstGeom prst="blockArc">
            <a:avLst>
              <a:gd name="adj1" fmla="val 11864761"/>
              <a:gd name="adj2" fmla="val 20597355"/>
              <a:gd name="adj3" fmla="val 1016"/>
            </a:avLst>
          </a:prstGeom>
          <a:solidFill>
            <a:schemeClr val="accent3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defTabSz="914446">
              <a:defRPr/>
            </a:pPr>
            <a:endParaRPr sz="2700">
              <a:solidFill>
                <a:prstClr val="black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4832" name="Google Shape;1006;p7">
            <a:extLst>
              <a:ext uri="{FF2B5EF4-FFF2-40B4-BE49-F238E27FC236}">
                <a16:creationId xmlns:a16="http://schemas.microsoft.com/office/drawing/2014/main" id="{FD0D9720-5B3F-2733-BA20-8BED02D5329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32603" y="1282335"/>
            <a:ext cx="3018275" cy="1609623"/>
            <a:chOff x="2531891" y="3908339"/>
            <a:chExt cx="1515605" cy="1609448"/>
          </a:xfrm>
        </p:grpSpPr>
        <p:sp>
          <p:nvSpPr>
            <p:cNvPr id="34849" name="Google Shape;1007;p7">
              <a:extLst>
                <a:ext uri="{FF2B5EF4-FFF2-40B4-BE49-F238E27FC236}">
                  <a16:creationId xmlns:a16="http://schemas.microsoft.com/office/drawing/2014/main" id="{3C88CC3E-13FD-941E-418C-6CDC01173A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3558" y="3948338"/>
              <a:ext cx="1403938" cy="156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defTabSz="914446"/>
              <a:r>
                <a:rPr lang="en-US" altLang="id-ID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PEMANTAPAN PERLINDUNGAN SOSIAL BAGI MASYARAKAT MISKIN, TERMASUK TERUS MELAKS. VERIVALI DATA </a:t>
              </a:r>
              <a:endParaRPr lang="id-ID" altLang="id-ID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850" name="Google Shape;1008;p7">
              <a:extLst>
                <a:ext uri="{FF2B5EF4-FFF2-40B4-BE49-F238E27FC236}">
                  <a16:creationId xmlns:a16="http://schemas.microsoft.com/office/drawing/2014/main" id="{648FACF8-2424-BE95-2F05-5F5CCCD46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1891" y="3908339"/>
              <a:ext cx="1403938" cy="369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defTabSz="914446"/>
              <a:r>
                <a:rPr lang="en-US" altLang="id-ID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1</a:t>
              </a:r>
              <a:endParaRPr lang="id-ID" altLang="id-ID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4833" name="Google Shape;1009;p7">
            <a:extLst>
              <a:ext uri="{FF2B5EF4-FFF2-40B4-BE49-F238E27FC236}">
                <a16:creationId xmlns:a16="http://schemas.microsoft.com/office/drawing/2014/main" id="{E6A64CCD-5979-757C-E844-28413CCA833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27040" y="3270378"/>
            <a:ext cx="2513012" cy="1600589"/>
            <a:chOff x="2551706" y="4283314"/>
            <a:chExt cx="1403938" cy="1599487"/>
          </a:xfrm>
        </p:grpSpPr>
        <p:sp>
          <p:nvSpPr>
            <p:cNvPr id="34847" name="Google Shape;1010;p7">
              <a:extLst>
                <a:ext uri="{FF2B5EF4-FFF2-40B4-BE49-F238E27FC236}">
                  <a16:creationId xmlns:a16="http://schemas.microsoft.com/office/drawing/2014/main" id="{9039B758-3B1E-971F-6474-F28BCF5D63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1706" y="4560313"/>
              <a:ext cx="1403938" cy="132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defTabSz="914446"/>
              <a:r>
                <a:rPr lang="en-US" altLang="id-ID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PEMENUHAN &amp; PENINGKATAN KUALITAS LAYANAN DASAR BAGI MASYARAKAT MISKIN</a:t>
              </a:r>
              <a:endParaRPr lang="id-ID" altLang="id-ID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848" name="Google Shape;1011;p7">
              <a:extLst>
                <a:ext uri="{FF2B5EF4-FFF2-40B4-BE49-F238E27FC236}">
                  <a16:creationId xmlns:a16="http://schemas.microsoft.com/office/drawing/2014/main" id="{3893C8D4-274F-264B-F361-0AE7D5ADB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1706" y="4283314"/>
              <a:ext cx="1403938" cy="369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defTabSz="914446"/>
              <a:r>
                <a:rPr lang="en-US" altLang="id-ID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2</a:t>
              </a:r>
              <a:endParaRPr lang="id-ID" altLang="id-ID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4834" name="Google Shape;1012;p7">
            <a:extLst>
              <a:ext uri="{FF2B5EF4-FFF2-40B4-BE49-F238E27FC236}">
                <a16:creationId xmlns:a16="http://schemas.microsoft.com/office/drawing/2014/main" id="{E3C10B9A-3476-B7BA-F729-74043306DAF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895477" y="5073538"/>
            <a:ext cx="2511425" cy="1353879"/>
            <a:chOff x="2551706" y="4283314"/>
            <a:chExt cx="1403938" cy="1355337"/>
          </a:xfrm>
        </p:grpSpPr>
        <p:sp>
          <p:nvSpPr>
            <p:cNvPr id="34845" name="Google Shape;1013;p7">
              <a:extLst>
                <a:ext uri="{FF2B5EF4-FFF2-40B4-BE49-F238E27FC236}">
                  <a16:creationId xmlns:a16="http://schemas.microsoft.com/office/drawing/2014/main" id="{4E067423-686A-F25C-673D-C8E8E4A551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1706" y="4560313"/>
              <a:ext cx="1403938" cy="1078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defTabSz="914446"/>
              <a:r>
                <a:rPr lang="en-US" altLang="id-ID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PENINGKATAN AKSES MASYARAKAT TERHADAP SUMBER DAYA  EKONOMI</a:t>
              </a:r>
              <a:endParaRPr lang="id-ID" altLang="id-ID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846" name="Google Shape;1014;p7">
              <a:extLst>
                <a:ext uri="{FF2B5EF4-FFF2-40B4-BE49-F238E27FC236}">
                  <a16:creationId xmlns:a16="http://schemas.microsoft.com/office/drawing/2014/main" id="{4657C1BF-0AD0-2C52-FB5B-F06E871468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1706" y="4283314"/>
              <a:ext cx="1403938" cy="369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defTabSz="914446"/>
              <a:r>
                <a:rPr lang="en-US" altLang="id-ID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3</a:t>
              </a:r>
              <a:endParaRPr lang="id-ID" altLang="id-ID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cxnSp>
        <p:nvCxnSpPr>
          <p:cNvPr id="1015" name="Google Shape;1015;p7">
            <a:extLst>
              <a:ext uri="{FF2B5EF4-FFF2-40B4-BE49-F238E27FC236}">
                <a16:creationId xmlns:a16="http://schemas.microsoft.com/office/drawing/2014/main" id="{D8AED2FD-194C-2A49-FDFC-B2FB3594741C}"/>
              </a:ext>
            </a:extLst>
          </p:cNvPr>
          <p:cNvCxnSpPr/>
          <p:nvPr/>
        </p:nvCxnSpPr>
        <p:spPr>
          <a:xfrm flipH="1">
            <a:off x="1601788" y="2946401"/>
            <a:ext cx="1624012" cy="377825"/>
          </a:xfrm>
          <a:prstGeom prst="bentConnector3">
            <a:avLst>
              <a:gd name="adj1" fmla="val 100896"/>
            </a:avLst>
          </a:prstGeom>
          <a:noFill/>
          <a:ln w="38100" cap="flat" cmpd="sng">
            <a:solidFill>
              <a:schemeClr val="accent3"/>
            </a:solidFill>
            <a:prstDash val="dot"/>
            <a:miter lim="800000"/>
            <a:headEnd type="none" w="sm" len="sm"/>
            <a:tailEnd type="triangle" w="med" len="med"/>
          </a:ln>
        </p:spPr>
      </p:cxnSp>
      <p:sp>
        <p:nvSpPr>
          <p:cNvPr id="1016" name="Google Shape;1016;p7">
            <a:extLst>
              <a:ext uri="{FF2B5EF4-FFF2-40B4-BE49-F238E27FC236}">
                <a16:creationId xmlns:a16="http://schemas.microsoft.com/office/drawing/2014/main" id="{8DCD8958-8541-C344-EE50-3F7F4894926A}"/>
              </a:ext>
            </a:extLst>
          </p:cNvPr>
          <p:cNvSpPr/>
          <p:nvPr/>
        </p:nvSpPr>
        <p:spPr>
          <a:xfrm flipH="1">
            <a:off x="3951289" y="1900238"/>
            <a:ext cx="358775" cy="3603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defTabSz="914446">
              <a:defRPr/>
            </a:pPr>
            <a:endParaRPr sz="2700">
              <a:solidFill>
                <a:prstClr val="black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17" name="Google Shape;1017;p7">
            <a:extLst>
              <a:ext uri="{FF2B5EF4-FFF2-40B4-BE49-F238E27FC236}">
                <a16:creationId xmlns:a16="http://schemas.microsoft.com/office/drawing/2014/main" id="{802C21D2-18C2-D467-4B54-2E5562D28D07}"/>
              </a:ext>
            </a:extLst>
          </p:cNvPr>
          <p:cNvSpPr/>
          <p:nvPr/>
        </p:nvSpPr>
        <p:spPr>
          <a:xfrm flipH="1">
            <a:off x="3154362" y="4096889"/>
            <a:ext cx="358775" cy="3587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defTabSz="914446">
              <a:defRPr/>
            </a:pPr>
            <a:endParaRPr sz="2700">
              <a:solidFill>
                <a:prstClr val="black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18" name="Google Shape;1018;p7">
            <a:extLst>
              <a:ext uri="{FF2B5EF4-FFF2-40B4-BE49-F238E27FC236}">
                <a16:creationId xmlns:a16="http://schemas.microsoft.com/office/drawing/2014/main" id="{B1BD6AAF-0C3D-35D7-ACEC-09BAAC597A18}"/>
              </a:ext>
            </a:extLst>
          </p:cNvPr>
          <p:cNvSpPr/>
          <p:nvPr/>
        </p:nvSpPr>
        <p:spPr>
          <a:xfrm flipH="1">
            <a:off x="4348164" y="5472021"/>
            <a:ext cx="358775" cy="3603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defTabSz="914446">
              <a:defRPr/>
            </a:pPr>
            <a:endParaRPr sz="2700">
              <a:solidFill>
                <a:prstClr val="black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019" name="Google Shape;1019;p7">
            <a:extLst>
              <a:ext uri="{FF2B5EF4-FFF2-40B4-BE49-F238E27FC236}">
                <a16:creationId xmlns:a16="http://schemas.microsoft.com/office/drawing/2014/main" id="{0B69CD72-8AC2-215B-88A2-7B5FADA37A20}"/>
              </a:ext>
            </a:extLst>
          </p:cNvPr>
          <p:cNvCxnSpPr/>
          <p:nvPr/>
        </p:nvCxnSpPr>
        <p:spPr>
          <a:xfrm rot="10800000">
            <a:off x="3286494" y="4816098"/>
            <a:ext cx="777875" cy="265113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3"/>
            </a:solidFill>
            <a:prstDash val="dot"/>
            <a:miter lim="800000"/>
            <a:headEnd type="none" w="sm" len="sm"/>
            <a:tailEnd type="triangle" w="med" len="med"/>
          </a:ln>
        </p:spPr>
      </p:cxnSp>
      <p:cxnSp>
        <p:nvCxnSpPr>
          <p:cNvPr id="1020" name="Google Shape;1020;p7">
            <a:extLst>
              <a:ext uri="{FF2B5EF4-FFF2-40B4-BE49-F238E27FC236}">
                <a16:creationId xmlns:a16="http://schemas.microsoft.com/office/drawing/2014/main" id="{E20FB00B-BCBF-DC9E-5CE2-848C290964F6}"/>
              </a:ext>
            </a:extLst>
          </p:cNvPr>
          <p:cNvCxnSpPr/>
          <p:nvPr/>
        </p:nvCxnSpPr>
        <p:spPr>
          <a:xfrm rot="10800000">
            <a:off x="3273426" y="1831976"/>
            <a:ext cx="777875" cy="265113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3"/>
            </a:solidFill>
            <a:prstDash val="dot"/>
            <a:miter lim="800000"/>
            <a:headEnd type="none" w="sm" len="sm"/>
            <a:tailEnd type="triangle" w="med" len="med"/>
          </a:ln>
        </p:spPr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FEE83A5-77B0-46C1-DECD-B8243E008C3B}"/>
              </a:ext>
            </a:extLst>
          </p:cNvPr>
          <p:cNvSpPr/>
          <p:nvPr/>
        </p:nvSpPr>
        <p:spPr>
          <a:xfrm>
            <a:off x="1252538" y="684018"/>
            <a:ext cx="10350500" cy="514545"/>
          </a:xfrm>
          <a:prstGeom prst="roundRect">
            <a:avLst>
              <a:gd name="adj" fmla="val 35136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46">
              <a:defRPr/>
            </a:pPr>
            <a:r>
              <a:rPr lang="it-IT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 dan Upaya Penanganan Kemiskinan</a:t>
            </a:r>
          </a:p>
        </p:txBody>
      </p:sp>
      <p:pic>
        <p:nvPicPr>
          <p:cNvPr id="6" name="Picture 5" descr="logo.gif">
            <a:extLst>
              <a:ext uri="{FF2B5EF4-FFF2-40B4-BE49-F238E27FC236}">
                <a16:creationId xmlns:a16="http://schemas.microsoft.com/office/drawing/2014/main" id="{B195F499-1C6B-7461-F20B-AE0DC3B18F8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638" y="160596"/>
            <a:ext cx="971445" cy="1215344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</p:spPr>
      </p:pic>
      <p:sp>
        <p:nvSpPr>
          <p:cNvPr id="34843" name="Google Shape;1021;p7">
            <a:extLst>
              <a:ext uri="{FF2B5EF4-FFF2-40B4-BE49-F238E27FC236}">
                <a16:creationId xmlns:a16="http://schemas.microsoft.com/office/drawing/2014/main" id="{528FCB91-0983-8591-D89F-C6CBD60F8F8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939506" y="5532440"/>
            <a:ext cx="2801938" cy="95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/>
            <a:r>
              <a:rPr lang="en-US" altLang="id-ID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Keterpaduan</a:t>
            </a:r>
            <a:r>
              <a:rPr lang="en-US" altLang="id-ID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&amp; </a:t>
            </a:r>
            <a:r>
              <a:rPr lang="en-US" altLang="id-ID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Sinergi</a:t>
            </a:r>
            <a:endParaRPr lang="id-ID" altLang="id-ID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Graphic 3" descr="Group with solid fill">
            <a:extLst>
              <a:ext uri="{FF2B5EF4-FFF2-40B4-BE49-F238E27FC236}">
                <a16:creationId xmlns:a16="http://schemas.microsoft.com/office/drawing/2014/main" id="{6376B44A-84E7-8232-671D-5D841B6E0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274" y="4854859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CDE302D-25B3-4B40-BA3A-17AAB719A5BE}" vid="{3AEC0237-A549-475F-85A7-B9F90CFEDCB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CDE302D-25B3-4B40-BA3A-17AAB719A5BE}" vid="{FC29CF2F-7C8F-43D1-9638-855E11B2BE6C}"/>
    </a:ext>
  </a:ext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CDE302D-25B3-4B40-BA3A-17AAB719A5BE}" vid="{ED04EBCC-2BDA-47D5-B655-D35025416DB5}"/>
    </a:ext>
  </a:extLst>
</a:theme>
</file>

<file path=ppt/theme/theme4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CDE302D-25B3-4B40-BA3A-17AAB719A5BE}" vid="{AFE2DD9C-0FE7-4C88-9892-B8C31F31A8D9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CDE302D-25B3-4B40-BA3A-17AAB719A5BE}" vid="{F8BE3D3D-2E31-4BCB-9EA6-FAA9F2367908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CDE302D-25B3-4B40-BA3A-17AAB719A5BE}" vid="{202B10E5-4370-468C-B7F6-135E508CDFB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1406</TotalTime>
  <Words>2852</Words>
  <Application>Microsoft Office PowerPoint</Application>
  <PresentationFormat>Widescreen</PresentationFormat>
  <Paragraphs>451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35</vt:i4>
      </vt:variant>
    </vt:vector>
  </HeadingPairs>
  <TitlesOfParts>
    <vt:vector size="58" baseType="lpstr">
      <vt:lpstr>Andes</vt:lpstr>
      <vt:lpstr>Arial</vt:lpstr>
      <vt:lpstr>Calibri</vt:lpstr>
      <vt:lpstr>Calibri Light</vt:lpstr>
      <vt:lpstr>Century</vt:lpstr>
      <vt:lpstr>Century Gothic</vt:lpstr>
      <vt:lpstr>Constantia</vt:lpstr>
      <vt:lpstr>Corbel</vt:lpstr>
      <vt:lpstr>Corbel Light</vt:lpstr>
      <vt:lpstr>League Spartan</vt:lpstr>
      <vt:lpstr>Montserrat</vt:lpstr>
      <vt:lpstr>Script MT Bold</vt:lpstr>
      <vt:lpstr>Symbol</vt:lpstr>
      <vt:lpstr>Wingdings</vt:lpstr>
      <vt:lpstr>Wingdings 3</vt:lpstr>
      <vt:lpstr>Custom Design</vt:lpstr>
      <vt:lpstr>1_Office Theme</vt:lpstr>
      <vt:lpstr>Wisp</vt:lpstr>
      <vt:lpstr>1_Retrospect</vt:lpstr>
      <vt:lpstr>2_Office Theme</vt:lpstr>
      <vt:lpstr>1_Custom Design</vt:lpstr>
      <vt:lpstr>2_Custom Design</vt:lpstr>
      <vt:lpstr>Retrospect</vt:lpstr>
      <vt:lpstr>STRATEGI KETAHANAN PANGAN UNTUK MENGURANGI KEMISKINAN DI KOTA PALEMBANG</vt:lpstr>
      <vt:lpstr>PowerPoint Presentation</vt:lpstr>
      <vt:lpstr>PowerPoint Presentation</vt:lpstr>
      <vt:lpstr>Gambaran Kemiskinan Kota Palembang</vt:lpstr>
      <vt:lpstr>Perbandingan Kemiskinan di Palembang, Sumatera Selatan, Nasional (Maret 2024)</vt:lpstr>
      <vt:lpstr>Perbandingan Kemiskinan di Palembang, Sumatera Selatan, Nasional (Maret 2024)</vt:lpstr>
      <vt:lpstr>2. Bagaimana Mengurangi Kemiskinan ? Poverty, Prosperity, and Planet Report:  Pathways Out of the Polycrisis. World Bank Group. 2024 </vt:lpstr>
      <vt:lpstr>PowerPoint Presentation</vt:lpstr>
      <vt:lpstr>PowerPoint Presentation</vt:lpstr>
      <vt:lpstr>Alokasi Anggaran Kemiskinan berdasarkan Strategi  Kota Palembang Tahun Anggaran 2024</vt:lpstr>
      <vt:lpstr>3. Kenapa Harus Pertanian dan melalui Ketahanan Pangan ?</vt:lpstr>
      <vt:lpstr>Kontribusi Sektor Pertanian di Kota Palembang</vt:lpstr>
      <vt:lpstr>Persentase Penduduk Miskin Berdasarkan Jenis Pekerjaan</vt:lpstr>
      <vt:lpstr>Korelasi antara Kemiskinan dengan Beberapa Variabel Terkait (Analisis Data Panel Beberapa Kabupaten di Sumatera Selatan) </vt:lpstr>
      <vt:lpstr>Simulasi Sederhana Dampak Kebijakan Ketahanan Pangan terhadap Pengurangan Kemiskinan di Kota Palembang</vt:lpstr>
      <vt:lpstr>Simulasi Sederhana Dampak Kebijakan Ketahanan Pangan terhadap Pengurangan Kemiskinan  di Kota Palembang</vt:lpstr>
      <vt:lpstr>4. Apa Keunggulan dan Kelemahan Pertanian dan Ketahanan Pangan di Palembang?</vt:lpstr>
      <vt:lpstr>Keunggulan Pertanian di Kota Palembang</vt:lpstr>
      <vt:lpstr>Keunggulan Pertanian di Kota Palembang</vt:lpstr>
      <vt:lpstr>Kelemahan terkait Pertanian dan Ketahanan Pangan di Kota Palembang</vt:lpstr>
      <vt:lpstr>5. Harus Mulai Dari Mana ? </vt:lpstr>
      <vt:lpstr>Perumusan Strategi Ketahanan Pangan Untuk Mengatasi Kemiskinan di Kota Palembang</vt:lpstr>
      <vt:lpstr>Strategi Ketahanan Pangan untuk Mengurangi Kemiskinan</vt:lpstr>
      <vt:lpstr>Strategi Ketahanan Pangan untuk Mengurangi Kemiskinan</vt:lpstr>
      <vt:lpstr>Strategi Ketahanan Pangan untuk Mengurangi Kemiskinan</vt:lpstr>
      <vt:lpstr>Strategi Ketahanan Pangan untuk Mengurangi Kemiskinan</vt:lpstr>
      <vt:lpstr>PowerPoint Presentation</vt:lpstr>
      <vt:lpstr>PowerPoint Presentation</vt:lpstr>
      <vt:lpstr>PowerPoint Presentation</vt:lpstr>
      <vt:lpstr>PowerPoint Presentation</vt:lpstr>
      <vt:lpstr>Penutup </vt:lpstr>
      <vt:lpstr>TERIMA KASIH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ras yid</dc:creator>
  <cp:lastModifiedBy>Asus Laptop</cp:lastModifiedBy>
  <cp:revision>27</cp:revision>
  <dcterms:created xsi:type="dcterms:W3CDTF">2024-11-14T07:45:10Z</dcterms:created>
  <dcterms:modified xsi:type="dcterms:W3CDTF">2024-12-02T02:42:56Z</dcterms:modified>
</cp:coreProperties>
</file>