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  <p:sldMasterId id="2147483661" r:id="rId3"/>
  </p:sldMasterIdLst>
  <p:notesMasterIdLst>
    <p:notesMasterId r:id="rId34"/>
  </p:notesMasterIdLst>
  <p:handoutMasterIdLst>
    <p:handoutMasterId r:id="rId35"/>
  </p:handoutMasterIdLst>
  <p:sldIdLst>
    <p:sldId id="256" r:id="rId4"/>
    <p:sldId id="384" r:id="rId5"/>
    <p:sldId id="297" r:id="rId6"/>
    <p:sldId id="451" r:id="rId7"/>
    <p:sldId id="452" r:id="rId8"/>
    <p:sldId id="410" r:id="rId9"/>
    <p:sldId id="420" r:id="rId10"/>
    <p:sldId id="419" r:id="rId11"/>
    <p:sldId id="466" r:id="rId12"/>
    <p:sldId id="453" r:id="rId13"/>
    <p:sldId id="464" r:id="rId14"/>
    <p:sldId id="463" r:id="rId15"/>
    <p:sldId id="454" r:id="rId16"/>
    <p:sldId id="421" r:id="rId17"/>
    <p:sldId id="455" r:id="rId18"/>
    <p:sldId id="465" r:id="rId19"/>
    <p:sldId id="469" r:id="rId20"/>
    <p:sldId id="470" r:id="rId21"/>
    <p:sldId id="473" r:id="rId22"/>
    <p:sldId id="472" r:id="rId23"/>
    <p:sldId id="475" r:id="rId24"/>
    <p:sldId id="476" r:id="rId25"/>
    <p:sldId id="477" r:id="rId26"/>
    <p:sldId id="478" r:id="rId27"/>
    <p:sldId id="479" r:id="rId28"/>
    <p:sldId id="480" r:id="rId29"/>
    <p:sldId id="481" r:id="rId30"/>
    <p:sldId id="330" r:id="rId31"/>
    <p:sldId id="316" r:id="rId32"/>
    <p:sldId id="467" r:id="rId33"/>
  </p:sldIdLst>
  <p:sldSz cx="9144000" cy="6858000" type="screen4x3"/>
  <p:notesSz cx="6858000" cy="9101455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5930" lvl="1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3130" lvl="2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0330" lvl="3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7530" lvl="4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lvl="5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lvl="6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lvl="7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lvl="8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994733"/>
    <a:srgbClr val="000000"/>
    <a:srgbClr val="00B050"/>
    <a:srgbClr val="800080"/>
    <a:srgbClr val="665A00"/>
    <a:srgbClr val="998700"/>
    <a:srgbClr val="FFE947"/>
    <a:srgbClr val="6189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558"/>
    <p:restoredTop sz="94569"/>
  </p:normalViewPr>
  <p:slideViewPr>
    <p:cSldViewPr showGuides="1">
      <p:cViewPr varScale="1">
        <p:scale>
          <a:sx n="60" d="100"/>
          <a:sy n="60" d="100"/>
        </p:scale>
        <p:origin x="1240" y="52"/>
      </p:cViewPr>
      <p:guideLst>
        <p:guide orient="horz" pos="2160"/>
        <p:guide pos="28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handoutMaster" Target="handoutMasters/handoutMaster1.xml"/><Relationship Id="rId34" Type="http://schemas.openxmlformats.org/officeDocument/2006/relationships/notesMaster" Target="notesMasters/notesMaster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5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56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BE95A48-C431-4077-85DD-F10495C3EA76}" type="datetimeFigureOut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43938"/>
            <a:ext cx="2971800" cy="455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43938"/>
            <a:ext cx="2971800" cy="4556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03C6C1A-516A-4444-8C5E-8C9409EF091A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56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56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2AB27C3-76DC-4AA6-B108-0B44AB66914A}" type="datetimeFigureOut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4113" y="682625"/>
            <a:ext cx="4549775" cy="3413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22763"/>
            <a:ext cx="5486400" cy="4095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Click to edit Master text styles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457200" marR="0" lvl="1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914400" marR="0" lvl="2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1371600" marR="0" lvl="3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1828800" marR="0" lvl="4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43938"/>
            <a:ext cx="2971800" cy="4556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43938"/>
            <a:ext cx="2971800" cy="4556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575CB1B-7B8A-4FDF-B504-DFC30E35A70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panose="020B0600070205080204" pitchFamily="3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6" name="Date Placeholder 27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E3B1D9-8F58-4DDF-9375-A18CBED1F602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4343400" y="2198688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C4AB20A-9375-4CD1-B244-5EAA67B01DB4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F9F6EFE-C46E-4595-96F2-4D2C300F41EA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5981043-3F71-4B8C-83C4-DD8CCBC32705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 rot="5400000">
            <a:off x="4021138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15150" y="3009900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2E355E7-0320-4DD5-B392-810FC6C134C1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7" name="Date Placeholder 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0656B3B-521C-4F27-8F25-B8BB72332A6E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DA195B-52F5-49CD-809E-4A52B4256B6C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E569CAB-075B-4CB9-8BB9-3BDD5E447AED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6" name="Date Placeholder 27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E3B1D9-8F58-4DDF-9375-A18CBED1F602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4343400" y="2198688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C4AB20A-9375-4CD1-B244-5EAA67B01DB4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FE8B00E-C56E-4E4D-BD24-E3B7074EB9C8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2450" y="10271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C61CF64-5988-4828-AAB0-E4A701755B61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Straight Connector 24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Date Placeholder 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5ACBED2-5B66-4986-A3D1-A711EDD5DBE7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3400" y="2198688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9F1E53-1C0C-4900-99D2-3378730FF505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Straight Connector 19"/>
          <p:cNvSpPr/>
          <p:nvPr/>
        </p:nvSpPr>
        <p:spPr>
          <a:xfrm flipV="1">
            <a:off x="4562475" y="1576388"/>
            <a:ext cx="9525" cy="4818062"/>
          </a:xfrm>
          <a:prstGeom prst="line">
            <a:avLst/>
          </a:prstGeom>
          <a:ln w="9525" cap="flat" cmpd="sng">
            <a:solidFill>
              <a:schemeClr val="tx2"/>
            </a:solidFill>
            <a:prstDash val="sysDash"/>
            <a:headEnd type="none" w="med" len="med"/>
            <a:tailEnd type="none" w="med" len="med"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2"/>
          </p:nvPr>
        </p:nvSpPr>
        <p:spPr>
          <a:xfrm>
            <a:off x="5791200" y="6410325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3B2104C-0A1B-45C6-AF98-F9B1FCBB1EFA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1C10333-A9F1-4D4A-AF38-F524E9637DA8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Straight Connector 19"/>
          <p:cNvSpPr/>
          <p:nvPr/>
        </p:nvSpPr>
        <p:spPr>
          <a:xfrm flipV="1">
            <a:off x="4572000" y="2200275"/>
            <a:ext cx="0" cy="4187825"/>
          </a:xfrm>
          <a:prstGeom prst="line">
            <a:avLst/>
          </a:prstGeom>
          <a:ln w="9525" cap="flat" cmpd="sng">
            <a:solidFill>
              <a:schemeClr val="tx2"/>
            </a:solidFill>
            <a:prstDash val="sysDash"/>
            <a:headEnd type="none" w="med" len="med"/>
            <a:tailEnd type="none" w="med" len="med"/>
          </a:ln>
        </p:spPr>
      </p:sp>
      <p:sp>
        <p:nvSpPr>
          <p:cNvPr id="17" name="Rectangle 20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traight Connector 2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Oval 2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8" name="Date Placeholder 6"/>
          <p:cNvSpPr>
            <a:spLocks noGrp="1"/>
          </p:cNvSpPr>
          <p:nvPr>
            <p:ph type="dt" sz="half" idx="1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DBB66EE-D1DA-4B74-9630-19D1CDAFE3B9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9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4343400" y="1042988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7FEC874-52AB-4776-9CF3-AE36FDD6D37B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6" name="Date Placeholder 2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7A95535-5D75-4665-B6E2-FF597A624A75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343400" y="1036638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244D867-772A-45B3-98D3-53A01D8CF587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Date Placeholder 1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F309233-82C8-4044-A329-23BECBA505B1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4267200" y="6324600"/>
            <a:ext cx="6096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5709C4E-8A15-4411-AB32-7077AD8370B9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FE8B00E-C56E-4E4D-BD24-E3B7074EB9C8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2450" y="10271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C61CF64-5988-4828-AAB0-E4A701755B61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Straight Connector 23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2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371600" y="312738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8490C94-3278-4406-965B-843C4E5F7165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9" name="Date Placeholder 4"/>
          <p:cNvSpPr>
            <a:spLocks noGrp="1"/>
          </p:cNvSpPr>
          <p:nvPr>
            <p:ph type="dt" sz="half" idx="1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3359D8C-5A37-47BB-8239-C8C9A71CF881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0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1625" y="6410325"/>
            <a:ext cx="3382963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371600" y="312738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D0E6C90-AF6A-4BC2-BD44-B4F0889F8C26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9" name="Date Placeholder 4"/>
          <p:cNvSpPr>
            <a:spLocks noGrp="1"/>
          </p:cNvSpPr>
          <p:nvPr>
            <p:ph type="dt" sz="half" idx="12"/>
          </p:nvPr>
        </p:nvSpPr>
        <p:spPr>
          <a:xfrm>
            <a:off x="5788025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DC05D47-C124-4F00-B112-5A9AEC4FFA6D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0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1625" y="6410325"/>
            <a:ext cx="3584575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F9F6EFE-C46E-4595-96F2-4D2C300F41EA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5981043-3F71-4B8C-83C4-DD8CCBC32705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 rot="5400000">
            <a:off x="4021138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15150" y="3009900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2E355E7-0320-4DD5-B392-810FC6C134C1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7" name="Date Placeholder 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0656B3B-521C-4F27-8F25-B8BB72332A6E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Straight Connector 24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Date Placeholder 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5ACBED2-5B66-4986-A3D1-A711EDD5DBE7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3400" y="2198688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9F1E53-1C0C-4900-99D2-3378730FF505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Straight Connector 19"/>
          <p:cNvSpPr/>
          <p:nvPr/>
        </p:nvSpPr>
        <p:spPr>
          <a:xfrm flipV="1">
            <a:off x="4562475" y="1576388"/>
            <a:ext cx="9525" cy="4818062"/>
          </a:xfrm>
          <a:prstGeom prst="line">
            <a:avLst/>
          </a:prstGeom>
          <a:ln w="9525" cap="flat" cmpd="sng">
            <a:solidFill>
              <a:schemeClr val="tx2"/>
            </a:solidFill>
            <a:prstDash val="sysDash"/>
            <a:headEnd type="none" w="med" len="med"/>
            <a:tailEnd type="none" w="med" len="med"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2"/>
          </p:nvPr>
        </p:nvSpPr>
        <p:spPr>
          <a:xfrm>
            <a:off x="5791200" y="6410325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3B2104C-0A1B-45C6-AF98-F9B1FCBB1EFA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1C10333-A9F1-4D4A-AF38-F524E9637DA8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Straight Connector 19"/>
          <p:cNvSpPr/>
          <p:nvPr/>
        </p:nvSpPr>
        <p:spPr>
          <a:xfrm flipV="1">
            <a:off x="4572000" y="2200275"/>
            <a:ext cx="0" cy="4187825"/>
          </a:xfrm>
          <a:prstGeom prst="line">
            <a:avLst/>
          </a:prstGeom>
          <a:ln w="9525" cap="flat" cmpd="sng">
            <a:solidFill>
              <a:schemeClr val="tx2"/>
            </a:solidFill>
            <a:prstDash val="sysDash"/>
            <a:headEnd type="none" w="med" len="med"/>
            <a:tailEnd type="none" w="med" len="med"/>
          </a:ln>
        </p:spPr>
      </p:sp>
      <p:sp>
        <p:nvSpPr>
          <p:cNvPr id="17" name="Rectangle 20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traight Connector 2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Oval 2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8" name="Date Placeholder 6"/>
          <p:cNvSpPr>
            <a:spLocks noGrp="1"/>
          </p:cNvSpPr>
          <p:nvPr>
            <p:ph type="dt" sz="half" idx="1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DBB66EE-D1DA-4B74-9630-19D1CDAFE3B9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9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4343400" y="1042988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7FEC874-52AB-4776-9CF3-AE36FDD6D37B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6" name="Date Placeholder 2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7A95535-5D75-4665-B6E2-FF597A624A75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343400" y="1036638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244D867-772A-45B3-98D3-53A01D8CF587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Date Placeholder 1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F309233-82C8-4044-A329-23BECBA505B1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4267200" y="6324600"/>
            <a:ext cx="6096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5709C4E-8A15-4411-AB32-7077AD8370B9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Straight Connector 23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2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371600" y="312738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8490C94-3278-4406-965B-843C4E5F7165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9" name="Date Placeholder 4"/>
          <p:cNvSpPr>
            <a:spLocks noGrp="1"/>
          </p:cNvSpPr>
          <p:nvPr>
            <p:ph type="dt" sz="half" idx="1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3359D8C-5A37-47BB-8239-C8C9A71CF881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0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1625" y="6410325"/>
            <a:ext cx="3382963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371600" y="312738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D0E6C90-AF6A-4BC2-BD44-B4F0889F8C26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9" name="Date Placeholder 4"/>
          <p:cNvSpPr>
            <a:spLocks noGrp="1"/>
          </p:cNvSpPr>
          <p:nvPr>
            <p:ph type="dt" sz="half" idx="12"/>
          </p:nvPr>
        </p:nvSpPr>
        <p:spPr>
          <a:xfrm>
            <a:off x="5788025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DC05D47-C124-4F00-B112-5A9AEC4FFA6D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0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1625" y="6410325"/>
            <a:ext cx="3584575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027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02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02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>
                <a:solidFill>
                  <a:srgbClr val="FFFFFF"/>
                </a:solidFill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DA195B-52F5-49CD-809E-4A52B4256B6C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 algn="ctr" eaLnBrk="1" hangingPunct="1">
              <a:defRPr sz="1600">
                <a:solidFill>
                  <a:srgbClr val="7B9899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E569CAB-075B-4CB9-8BB9-3BDD5E447AED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MS PGothic" panose="020B0600070205080204" pitchFamily="34" charset="-128"/>
          <a:cs typeface="MS PGothic" panose="020B0600070205080204" pitchFamily="3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Arial" panose="020B0604020202020204" pitchFamily="34" charset="0"/>
          <a:ea typeface="MS PGothic" panose="020B0600070205080204" pitchFamily="34" charset="-128"/>
          <a:cs typeface="MS PGothic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Arial" panose="020B0604020202020204" pitchFamily="34" charset="0"/>
          <a:ea typeface="MS PGothic" panose="020B0600070205080204" pitchFamily="34" charset="-128"/>
          <a:cs typeface="MS PGothic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Arial" panose="020B0604020202020204" pitchFamily="34" charset="0"/>
          <a:ea typeface="MS PGothic" panose="020B0600070205080204" pitchFamily="34" charset="-128"/>
          <a:cs typeface="MS PGothic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Arial" panose="020B0604020202020204" pitchFamily="34" charset="0"/>
          <a:ea typeface="MS PGothic" panose="020B0600070205080204" pitchFamily="34" charset="-128"/>
          <a:cs typeface="MS PGothic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anose="02040502050405020303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anose="02040502050405020303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anose="02040502050405020303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anose="02040502050405020303" pitchFamily="18" charset="0"/>
        </a:defRPr>
      </a:lvl9pPr>
    </p:titleStyle>
    <p:bodyStyle>
      <a:lvl1pPr marL="27178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7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panose="020B0600070205080204" pitchFamily="34" charset="-128"/>
        </a:defRPr>
      </a:lvl1pPr>
      <a:lvl2pPr marL="548005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sz="2200" kern="1200">
          <a:solidFill>
            <a:schemeClr val="tx2"/>
          </a:solidFill>
          <a:latin typeface="+mn-lt"/>
          <a:ea typeface="MS PGothic" panose="020B0600070205080204" pitchFamily="34" charset="-128"/>
          <a:cs typeface="+mn-cs"/>
        </a:defRPr>
      </a:lvl2pPr>
      <a:lvl3pPr marL="82105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anose="05020102010507070707" pitchFamily="18" charset="2"/>
        <a:buChar char="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097280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anose="05000000000000000000" pitchFamily="2" charset="2"/>
        <a:buChar char=""/>
        <a:defRPr sz="2000" kern="1200">
          <a:solidFill>
            <a:schemeClr val="tx2"/>
          </a:solidFill>
          <a:latin typeface="+mn-lt"/>
          <a:ea typeface="MS PGothic" panose="020B0600070205080204" pitchFamily="34" charset="-128"/>
          <a:cs typeface="+mn-cs"/>
        </a:defRPr>
      </a:lvl4pPr>
      <a:lvl5pPr marL="137033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7E0E">
            <a:alpha val="21176"/>
          </a:srgb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027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02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02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>
                <a:solidFill>
                  <a:srgbClr val="FFFFFF"/>
                </a:solidFill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DA195B-52F5-49CD-809E-4A52B4256B6C}" type="datetime1">
              <a:rPr kumimoji="0" lang="en-ID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normAutofit/>
          </a:bodyPr>
          <a:lstStyle>
            <a:lvl1pPr algn="ctr" eaLnBrk="1" hangingPunct="1">
              <a:defRPr sz="1600">
                <a:solidFill>
                  <a:srgbClr val="7B9899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E569CAB-075B-4CB9-8BB9-3BDD5E447AED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7B9899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MS PGothic" panose="020B0600070205080204" pitchFamily="34" charset="-128"/>
          <a:cs typeface="MS PGothic" panose="020B0600070205080204" pitchFamily="3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Arial" panose="020B0604020202020204" pitchFamily="34" charset="0"/>
          <a:ea typeface="MS PGothic" panose="020B0600070205080204" pitchFamily="34" charset="-128"/>
          <a:cs typeface="MS PGothic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Arial" panose="020B0604020202020204" pitchFamily="34" charset="0"/>
          <a:ea typeface="MS PGothic" panose="020B0600070205080204" pitchFamily="34" charset="-128"/>
          <a:cs typeface="MS PGothic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Arial" panose="020B0604020202020204" pitchFamily="34" charset="0"/>
          <a:ea typeface="MS PGothic" panose="020B0600070205080204" pitchFamily="34" charset="-128"/>
          <a:cs typeface="MS PGothic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Arial" panose="020B0604020202020204" pitchFamily="34" charset="0"/>
          <a:ea typeface="MS PGothic" panose="020B0600070205080204" pitchFamily="34" charset="-128"/>
          <a:cs typeface="MS PGothic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anose="02040502050405020303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anose="02040502050405020303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anose="02040502050405020303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anose="02040502050405020303" pitchFamily="18" charset="0"/>
        </a:defRPr>
      </a:lvl9pPr>
    </p:titleStyle>
    <p:bodyStyle>
      <a:lvl1pPr marL="27178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7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panose="020B0600070205080204" pitchFamily="34" charset="-128"/>
        </a:defRPr>
      </a:lvl1pPr>
      <a:lvl2pPr marL="548005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sz="2200" kern="1200">
          <a:solidFill>
            <a:schemeClr val="tx2"/>
          </a:solidFill>
          <a:latin typeface="+mn-lt"/>
          <a:ea typeface="MS PGothic" panose="020B0600070205080204" pitchFamily="34" charset="-128"/>
          <a:cs typeface="+mn-cs"/>
        </a:defRPr>
      </a:lvl2pPr>
      <a:lvl3pPr marL="82105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anose="05020102010507070707" pitchFamily="18" charset="2"/>
        <a:buChar char="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097280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anose="05000000000000000000" pitchFamily="2" charset="2"/>
        <a:buChar char=""/>
        <a:defRPr sz="2000" kern="1200">
          <a:solidFill>
            <a:schemeClr val="tx2"/>
          </a:solidFill>
          <a:latin typeface="+mn-lt"/>
          <a:ea typeface="MS PGothic" panose="020B0600070205080204" pitchFamily="34" charset="-128"/>
          <a:cs typeface="+mn-cs"/>
        </a:defRPr>
      </a:lvl4pPr>
      <a:lvl5pPr marL="137033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mailto:oswar.mungkasa63@gmil.com" TargetMode="Externa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www.academia.edu/3336051/Kelompok_Kerja_Air_Minum_dan_Penyehatan_Lingkungan_POKJA_AMPL_._Konsep_Pembelajaran_Praktek_Unggulan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www.academia.edu/3336051/Kelompok_Kerja_Air_Minum_dan_Penyehatan_Lingkungan_POKJA_AMPL_._Konsep_Pembelajaran_Praktek_Unggulan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839200" cy="2209800"/>
          </a:xfrm>
          <a:solidFill>
            <a:schemeClr val="accent1">
              <a:lumMod val="60000"/>
              <a:lumOff val="40000"/>
            </a:schemeClr>
          </a:solidFill>
        </p:spPr>
        <p:txBody>
          <a:bodyPr vert="horz" wrap="square" lIns="91440" tIns="45720" rIns="91440" bIns="45720" numCol="1" anchor="b" anchorCtr="0" compatLnSpc="1">
            <a:normAutofit fontScale="90000"/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89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j-lt"/>
                <a:ea typeface="MS PGothic" panose="020B0600070205080204" pitchFamily="34" charset="-128"/>
                <a:cs typeface="MS PGothic" panose="020B0600070205080204" pitchFamily="34" charset="-128"/>
              </a:rPr>
              <a:t>Dampak Ketersediaan Air dan Sanitasi </a:t>
            </a:r>
            <a:br>
              <a:rPr kumimoji="0" lang="en-US" altLang="en-US" sz="289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j-lt"/>
                <a:ea typeface="MS PGothic" panose="020B0600070205080204" pitchFamily="34" charset="-128"/>
                <a:cs typeface="MS PGothic" panose="020B0600070205080204" pitchFamily="34" charset="-128"/>
              </a:rPr>
            </a:br>
            <a:r>
              <a:rPr kumimoji="0" lang="en-US" altLang="en-US" sz="289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j-lt"/>
                <a:ea typeface="MS PGothic" panose="020B0600070205080204" pitchFamily="34" charset="-128"/>
                <a:cs typeface="MS PGothic" panose="020B0600070205080204" pitchFamily="34" charset="-128"/>
              </a:rPr>
              <a:t>terhadap Kemiskinan. </a:t>
            </a:r>
            <a:br>
              <a:rPr kumimoji="0" lang="en-US" altLang="en-US" sz="2665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j-lt"/>
                <a:ea typeface="MS PGothic" panose="020B0600070205080204" pitchFamily="34" charset="-128"/>
                <a:cs typeface="MS PGothic" panose="020B0600070205080204" pitchFamily="34" charset="-128"/>
              </a:rPr>
            </a:br>
            <a:r>
              <a:rPr kumimoji="0" lang="en-US" altLang="en-US" sz="2665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j-lt"/>
                <a:ea typeface="MS PGothic" panose="020B0600070205080204" pitchFamily="34" charset="-128"/>
                <a:cs typeface="MS PGothic" panose="020B0600070205080204" pitchFamily="34" charset="-128"/>
              </a:rPr>
              <a:t>Belajar dari Kota Palembang. </a:t>
            </a:r>
            <a:br>
              <a:rPr kumimoji="0" lang="en-US" altLang="en-US" sz="2665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j-lt"/>
                <a:ea typeface="MS PGothic" panose="020B0600070205080204" pitchFamily="34" charset="-128"/>
                <a:cs typeface="MS PGothic" panose="020B0600070205080204" pitchFamily="34" charset="-128"/>
              </a:rPr>
            </a:br>
            <a:r>
              <a:rPr kumimoji="0" lang="en-US" altLang="en-US" sz="2665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j-lt"/>
                <a:ea typeface="MS PGothic" panose="020B0600070205080204" pitchFamily="34" charset="-128"/>
                <a:cs typeface="MS PGothic" panose="020B0600070205080204" pitchFamily="34" charset="-128"/>
              </a:rPr>
              <a:t>Pembelajaran dan Langkah Strategis</a:t>
            </a:r>
            <a:br>
              <a:rPr kumimoji="0" lang="en-US" altLang="en-US" sz="2665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j-lt"/>
                <a:ea typeface="MS PGothic" panose="020B0600070205080204" pitchFamily="34" charset="-128"/>
                <a:cs typeface="MS PGothic" panose="020B0600070205080204" pitchFamily="34" charset="-128"/>
              </a:rPr>
            </a:br>
            <a:r>
              <a:rPr kumimoji="0" lang="en-US" altLang="en-US" sz="15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j-lt"/>
                <a:ea typeface="MS PGothic" panose="020B0600070205080204" pitchFamily="34" charset="-128"/>
                <a:cs typeface="MS PGothic" panose="020B0600070205080204" pitchFamily="34" charset="-128"/>
              </a:rPr>
              <a:t>.</a:t>
            </a:r>
            <a:endParaRPr kumimoji="0" lang="en-US" altLang="en-US" sz="15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j-lt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243205" y="5105400"/>
            <a:ext cx="8679815" cy="15068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A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AU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URBAN TALK 2</a:t>
            </a:r>
            <a:endParaRPr kumimoji="0" lang="en-US" altLang="en-A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AU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Tema Kemiskinan - Ketahanan Pangan - Infrastruktur Perumahan dan Permukiman</a:t>
            </a:r>
            <a:endParaRPr kumimoji="0" lang="en-US" altLang="en-A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A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Bappeda Litbang Kota Palembang</a:t>
            </a:r>
            <a:endParaRPr kumimoji="0" lang="en-US" altLang="en-A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AU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Daring</a:t>
            </a:r>
            <a:r>
              <a:rPr kumimoji="0" lang="en-AU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, </a:t>
            </a:r>
            <a:r>
              <a:rPr kumimoji="0" lang="en-US" altLang="en-AU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2</a:t>
            </a:r>
            <a:r>
              <a:rPr kumimoji="0" lang="en-AU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en-AU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Desember</a:t>
            </a:r>
            <a:r>
              <a:rPr kumimoji="0" lang="en-AU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 202</a:t>
            </a:r>
            <a:r>
              <a:rPr kumimoji="0" lang="en-US" altLang="en-AU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4</a:t>
            </a:r>
            <a:endParaRPr kumimoji="0" lang="en-US" altLang="en-A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2005330" y="3733800"/>
            <a:ext cx="4988560" cy="7683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defTabSz="91313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1313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1313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1313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1313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913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Oswar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Mungkasa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  <a:p>
            <a:pPr marL="0" marR="0" lvl="0" indent="0" algn="ctr" defTabSz="913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Perencana Ahli Utama Bappenas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Dampak Ke(</a:t>
            </a:r>
            <a:r>
              <a:rPr lang="en-US" sz="3000" i="1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tidak</a:t>
            </a: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)tersediaan Air dan Sanitasi </a:t>
            </a:r>
            <a:b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</a:b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terhadap Kemiskinan Perkotaan - </a:t>
            </a: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Empiris </a:t>
            </a:r>
            <a:r>
              <a:rPr lang="en-US" sz="2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 (3)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435100"/>
            <a:ext cx="8821420" cy="5335905"/>
          </a:xfrm>
        </p:spPr>
        <p:txBody>
          <a:bodyPr vert="horz" wrap="square" lIns="91440" tIns="45720" rIns="91440" bIns="45720" numCol="1" anchor="t" anchorCtr="0" compatLnSpc="1"/>
          <a:lstStyle/>
          <a:p>
            <a:pPr marL="271780" marR="0" lvl="0" indent="-27305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kumimoji="0" lang="en-US" sz="2000" b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Kinerja penyedia air minum yang rendah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 lebih menyengsarakan penduduk miskin dibandingkan yang kaya. Penduduk miskin biasanya tergantung pada gaji harian sehingga waktu yang terbuang untuk memperoleh air akan mengurangi kesempatan memperoleh penghasilan.</a:t>
            </a:r>
            <a:endParaRPr kumimoji="0" lang="en-US" sz="20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271780" marR="0" lvl="0" indent="-27305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kumimoji="0" lang="en-US" sz="2000" b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Penyedia alternatif 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(seperti kios air, penjaja keliling, jaringan independen) 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merupakan jalan keluar untuk mendapatkan layanan.</a:t>
            </a:r>
            <a:endParaRPr kumimoji="0" lang="en-US" sz="20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271780" marR="0" lvl="0" indent="-27305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kumimoji="0" lang="en-US" sz="2000" b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Ketersediaan dana tunai 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merupakan isu dalam mendapatkan layanan air minum. Penduduk miskin cenderung membayar tidak teratur dan dalam jumlah kecil sesuai dengan ketersediaan dana mereka (Kariuki, 2000).</a:t>
            </a:r>
            <a:endParaRPr kumimoji="0" lang="en-US" sz="20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542290" marR="0" lvl="1" indent="-186055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endParaRPr kumimoji="0" lang="en-US" sz="20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Dampak Ke(</a:t>
            </a:r>
            <a:r>
              <a:rPr lang="en-US" sz="3000" i="1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tidak</a:t>
            </a: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)tersediaan Air dan Sanitasi </a:t>
            </a:r>
            <a:b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</a:b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terhadap Kemiskinan Perkotaan - </a:t>
            </a: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Empiris </a:t>
            </a:r>
            <a:r>
              <a:rPr lang="en-US" sz="2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 (4)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435100"/>
            <a:ext cx="8821420" cy="5335905"/>
          </a:xfrm>
        </p:spPr>
        <p:txBody>
          <a:bodyPr vert="horz" wrap="square" lIns="91440" tIns="45720" rIns="91440" bIns="45720" numCol="1" anchor="t" anchorCtr="0" compatLnSpc="1"/>
          <a:lstStyle/>
          <a:p>
            <a:pPr marL="271780" marR="0" lvl="0" indent="-27305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kumimoji="0" lang="en-US" sz="20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Beberapa hasil penelitian </a:t>
            </a:r>
            <a:r>
              <a:rPr kumimoji="0" lang="en-US" sz="2000" b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kaitan air minum dan kemiskinan perkotaan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, yaitu</a:t>
            </a:r>
            <a:endParaRPr kumimoji="0" lang="en-US" sz="20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537845" marR="0" lvl="1" indent="-27686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sz="2000">
                <a:solidFill>
                  <a:srgbClr val="C00000"/>
                </a:solidFill>
                <a:sym typeface="+mn-ea"/>
              </a:rPr>
              <a:t>Akses terhadap air bersih</a:t>
            </a:r>
            <a:r>
              <a:rPr sz="2000">
                <a:sym typeface="+mn-ea"/>
              </a:rPr>
              <a:t> menunjukkan </a:t>
            </a:r>
            <a:r>
              <a:rPr sz="2000">
                <a:solidFill>
                  <a:srgbClr val="C00000"/>
                </a:solidFill>
                <a:sym typeface="+mn-ea"/>
              </a:rPr>
              <a:t>hubungan yang signifikan</a:t>
            </a:r>
            <a:r>
              <a:rPr sz="2000">
                <a:sym typeface="+mn-ea"/>
              </a:rPr>
              <a:t> terhadap </a:t>
            </a:r>
            <a:r>
              <a:rPr sz="2000">
                <a:solidFill>
                  <a:srgbClr val="C00000"/>
                </a:solidFill>
                <a:sym typeface="+mn-ea"/>
              </a:rPr>
              <a:t>pendapatan dan kemiskinan di Indonesia.</a:t>
            </a:r>
            <a:r>
              <a:rPr sz="2000">
                <a:sym typeface="+mn-ea"/>
              </a:rPr>
              <a:t> Hasil estimasi menunjukkan bahwa </a:t>
            </a:r>
            <a:r>
              <a:rPr lang="en-US" sz="2000">
                <a:sym typeface="+mn-ea"/>
              </a:rPr>
              <a:t>(i) </a:t>
            </a:r>
            <a:r>
              <a:rPr sz="2000">
                <a:sym typeface="+mn-ea"/>
              </a:rPr>
              <a:t>RT yang tidak memiliki akses terhadap fasilitas air bersih memiliki tingkat pendapatan yang lebih rendah sebesar 17,17 persen dibandingkan RT yang memiliki akses air bersih</a:t>
            </a:r>
            <a:r>
              <a:rPr lang="en-US" sz="2000">
                <a:sym typeface="+mn-ea"/>
              </a:rPr>
              <a:t>; (ii) </a:t>
            </a:r>
            <a:r>
              <a:rPr sz="2000">
                <a:sym typeface="+mn-ea"/>
              </a:rPr>
              <a:t>rumah tangga yang tidak memiliki akses air bersih memiliki kecenderung lebih besar menjadi rumah tangga miskin 1,29 persen</a:t>
            </a:r>
            <a:r>
              <a:rPr lang="en-US" sz="2000">
                <a:sym typeface="+mn-ea"/>
              </a:rPr>
              <a:t> (Putra dan Rianto, 2016).</a:t>
            </a:r>
            <a:endParaRPr lang="en-US" sz="2000">
              <a:sym typeface="+mn-ea"/>
            </a:endParaRPr>
          </a:p>
          <a:p>
            <a:pPr marL="537845" marR="0" lvl="1" indent="-27686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lang="en-US" sz="2000">
                <a:solidFill>
                  <a:srgbClr val="C00000"/>
                </a:solidFill>
                <a:sym typeface="+mn-ea"/>
              </a:rPr>
              <a:t>peningkatan kualitas</a:t>
            </a:r>
            <a:r>
              <a:rPr lang="en-US" sz="2000">
                <a:sym typeface="+mn-ea"/>
              </a:rPr>
              <a:t> dan ketersediaan air dan sanitasi meningkatkan kesejahteraan penduduk/mengurangi kemiskinan (Mungkasa, 2004). </a:t>
            </a:r>
            <a:endParaRPr sz="2000">
              <a:sym typeface="+mn-ea"/>
            </a:endParaRPr>
          </a:p>
          <a:p>
            <a:pPr marL="537845" marR="0" lvl="1" indent="-27686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lang="en-US" sz="2000">
                <a:sym typeface="+mn-ea"/>
              </a:rPr>
              <a:t>hasil </a:t>
            </a:r>
            <a:r>
              <a:rPr sz="2000">
                <a:sym typeface="+mn-ea"/>
              </a:rPr>
              <a:t>penelitian di Tanzania dan Afrika Selatan menegaskan</a:t>
            </a:r>
            <a:r>
              <a:rPr lang="en-US" sz="2000">
                <a:sym typeface="+mn-ea"/>
              </a:rPr>
              <a:t> </a:t>
            </a:r>
            <a:r>
              <a:rPr sz="2000">
                <a:solidFill>
                  <a:srgbClr val="C00000"/>
                </a:solidFill>
                <a:sym typeface="+mn-ea"/>
              </a:rPr>
              <a:t>ketersedia</a:t>
            </a:r>
            <a:r>
              <a:rPr lang="en-US" sz="2000">
                <a:solidFill>
                  <a:srgbClr val="C00000"/>
                </a:solidFill>
                <a:sym typeface="+mn-ea"/>
              </a:rPr>
              <a:t>n</a:t>
            </a:r>
            <a:r>
              <a:rPr sz="2000">
                <a:solidFill>
                  <a:srgbClr val="C00000"/>
                </a:solidFill>
                <a:sym typeface="+mn-ea"/>
              </a:rPr>
              <a:t> air bersih sangat mempengaruhi status kemiskinan rumah tangga</a:t>
            </a:r>
            <a:endParaRPr sz="2000">
              <a:solidFill>
                <a:srgbClr val="C00000"/>
              </a:solidFill>
              <a:sym typeface="+mn-ea"/>
            </a:endParaRPr>
          </a:p>
          <a:p>
            <a:pPr marL="356870" marR="0" lvl="1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" panose="05000000000000000000" charset="0"/>
              <a:buNone/>
              <a:defRPr/>
            </a:pPr>
            <a:endParaRPr sz="2000"/>
          </a:p>
          <a:p>
            <a:pPr marL="682625" marR="0" lvl="1" indent="-325755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endParaRPr lang="en-US" sz="2000">
              <a:sym typeface="+mn-ea"/>
            </a:endParaRPr>
          </a:p>
          <a:p>
            <a:pPr marL="682625" marR="0" lvl="1" indent="-325755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endParaRPr lang="en-US" sz="2000">
              <a:sym typeface="+mn-ea"/>
            </a:endParaRPr>
          </a:p>
          <a:p>
            <a:pPr marL="682625" marR="0" lvl="1" indent="-325755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endParaRPr kumimoji="0" lang="en-US" sz="20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542290" marR="0" lvl="1" indent="-186055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endParaRPr kumimoji="0" lang="en-US" sz="20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Dampak Ke(</a:t>
            </a:r>
            <a:r>
              <a:rPr lang="en-US" sz="3000" i="1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tidak</a:t>
            </a: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)tersediaan Air dan Sanitasi </a:t>
            </a:r>
            <a:b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</a:b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terhadap Kemiskinan Perkotaan - </a:t>
            </a: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Empiris </a:t>
            </a:r>
            <a:r>
              <a:rPr lang="en-US" sz="2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 (5)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435100"/>
            <a:ext cx="8821420" cy="5335905"/>
          </a:xfrm>
        </p:spPr>
        <p:txBody>
          <a:bodyPr vert="horz" wrap="square" lIns="91440" tIns="45720" rIns="91440" bIns="45720" numCol="1" anchor="t" anchorCtr="0" compatLnSpc="1"/>
          <a:lstStyle/>
          <a:p>
            <a:pPr marL="271780" marR="0" lvl="0" indent="-27305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kumimoji="0" lang="en-US" sz="20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Beberapa hasil penelitian </a:t>
            </a:r>
            <a:r>
              <a:rPr kumimoji="0" lang="en-US" sz="2000" b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kaitan sanitasi dan kemiskinan perkotaan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, yaitu</a:t>
            </a:r>
            <a:endParaRPr kumimoji="0" lang="en-US" sz="20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682625" marR="0" lvl="1" indent="-325755" algn="l" defTabSz="914400" rtl="0" eaLnBrk="0" fontAlgn="base" latinLnBrk="0" hangingPunct="0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lang="en-US" sz="2000" noProof="0">
                <a:ln>
                  <a:noFill/>
                </a:ln>
                <a:effectLst/>
                <a:uLnTx/>
                <a:uFillTx/>
                <a:cs typeface="MS PGothic" panose="020B0600070205080204" pitchFamily="34" charset="-128"/>
                <a:sym typeface="+mn-ea"/>
              </a:rPr>
              <a:t>variabel </a:t>
            </a:r>
            <a:r>
              <a:rPr lang="en-US" sz="200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MS PGothic" panose="020B0600070205080204" pitchFamily="34" charset="-128"/>
                <a:sym typeface="+mn-ea"/>
              </a:rPr>
              <a:t>sanitasi </a:t>
            </a:r>
            <a:r>
              <a:rPr lang="en-US" sz="2000" noProof="0">
                <a:ln>
                  <a:noFill/>
                </a:ln>
                <a:effectLst/>
                <a:uLnTx/>
                <a:uFillTx/>
                <a:cs typeface="MS PGothic" panose="020B0600070205080204" pitchFamily="34" charset="-128"/>
                <a:sym typeface="+mn-ea"/>
              </a:rPr>
              <a:t>memiliki </a:t>
            </a:r>
            <a:r>
              <a:rPr lang="en-US" sz="200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MS PGothic" panose="020B0600070205080204" pitchFamily="34" charset="-128"/>
                <a:sym typeface="+mn-ea"/>
              </a:rPr>
              <a:t>hubungan yang negatif dan signifikan terhadap kemiskinan</a:t>
            </a:r>
            <a:r>
              <a:rPr lang="en-US" sz="2000" noProof="0">
                <a:ln>
                  <a:noFill/>
                </a:ln>
                <a:effectLst/>
                <a:uLnTx/>
                <a:uFillTx/>
                <a:cs typeface="MS PGothic" panose="020B0600070205080204" pitchFamily="34" charset="-128"/>
                <a:sym typeface="+mn-ea"/>
              </a:rPr>
              <a:t> (Kamilia, 2022) 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dan (Adhitya, 2022)</a:t>
            </a:r>
            <a:endParaRPr kumimoji="0" lang="en-US" sz="20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682625" marR="0" lvl="1" indent="-325755" algn="l" defTabSz="914400" rtl="0" eaLnBrk="0" fontAlgn="base" latinLnBrk="0" hangingPunct="0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sz="2000">
                <a:sym typeface="+mn-ea"/>
              </a:rPr>
              <a:t>sanitasi merupakan faktor yang dapat mempengaruhi </a:t>
            </a:r>
            <a:r>
              <a:rPr sz="2000">
                <a:solidFill>
                  <a:srgbClr val="FF0000"/>
                </a:solidFill>
                <a:sym typeface="+mn-ea"/>
              </a:rPr>
              <a:t>kesehatan</a:t>
            </a:r>
            <a:r>
              <a:rPr sz="2000">
                <a:sym typeface="+mn-ea"/>
              </a:rPr>
              <a:t> dan </a:t>
            </a:r>
            <a:r>
              <a:rPr sz="2000">
                <a:solidFill>
                  <a:srgbClr val="FF0000"/>
                </a:solidFill>
                <a:sym typeface="+mn-ea"/>
              </a:rPr>
              <a:t>kesempatan untuk memperoleh pendapatan</a:t>
            </a:r>
            <a:r>
              <a:rPr sz="2000">
                <a:sym typeface="+mn-ea"/>
              </a:rPr>
              <a:t> yang kemudian akan berpengaruh pada </a:t>
            </a:r>
            <a:r>
              <a:rPr sz="2000">
                <a:solidFill>
                  <a:srgbClr val="FF0000"/>
                </a:solidFill>
                <a:sym typeface="+mn-ea"/>
              </a:rPr>
              <a:t>penurunan kemiskinan</a:t>
            </a:r>
            <a:r>
              <a:rPr lang="en-US" sz="2000">
                <a:sym typeface="+mn-ea"/>
              </a:rPr>
              <a:t> (Azizah dkk., 2022).</a:t>
            </a:r>
            <a:endParaRPr lang="en-US" sz="2000">
              <a:sym typeface="+mn-ea"/>
            </a:endParaRPr>
          </a:p>
          <a:p>
            <a:pPr marL="682625" marR="0" lvl="1" indent="-325755" algn="l" defTabSz="914400" rtl="0" eaLnBrk="0" fontAlgn="base" latinLnBrk="0" hangingPunct="0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kumimoji="0" lang="en-US" sz="20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ketersediaan akses sanitasi rumah tangga berdampak 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menurunkan tingkat kemiskinan 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dan 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PDRB per kapita Indonesia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 berdasar obyek 30 provinsi Indonesia</a:t>
            </a:r>
            <a:endParaRPr kumimoji="0" lang="en-US" sz="20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682625" marR="0" lvl="1" indent="-325755" algn="l" defTabSz="914400" rtl="0" eaLnBrk="0" fontAlgn="base" latinLnBrk="0" hangingPunct="0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endParaRPr kumimoji="0" lang="en-US" sz="20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542290" marR="0" lvl="1" indent="-186055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endParaRPr kumimoji="0" lang="en-US" sz="20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Pembelajaran </a:t>
            </a:r>
            <a:r>
              <a:rPr lang="en-US" sz="2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 (1)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435100"/>
            <a:ext cx="8821420" cy="5335905"/>
          </a:xfrm>
        </p:spPr>
        <p:txBody>
          <a:bodyPr vert="horz" wrap="square" lIns="91440" tIns="45720" rIns="91440" bIns="45720" numCol="1" anchor="t" anchorCtr="0" compatLnSpc="1"/>
          <a:lstStyle/>
          <a:p>
            <a:pPr marL="271780" marR="0" lvl="0" indent="-27305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kumimoji="0" lang="en-US" sz="2200" b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Program penyediaan air minum dapat menanggulangi kemiskinan</a:t>
            </a:r>
            <a:r>
              <a:rPr kumimoji="0" lang="en-US" sz="22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 melalui 2 cara, yaitu </a:t>
            </a:r>
            <a:endParaRPr kumimoji="0" lang="en-US" sz="22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554355" marR="0" lvl="1" indent="-280035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kumimoji="0" lang="en-US" sz="20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mengurangi 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biaya layanan dasar,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  </a:t>
            </a:r>
            <a:endParaRPr kumimoji="0" lang="en-US" sz="20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554355" marR="0" lvl="1" indent="-280035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kumimoji="0" lang="en-US" sz="20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mengurangi 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resiko penyebab menurunnya kondisi kesehatan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 yang dapat menurunkan tingkat kesejahteraan masyarakat (Cain, 1998). </a:t>
            </a:r>
            <a:endParaRPr kumimoji="0" lang="en-US" sz="20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R="0" lvl="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kumimoji="0" lang="en-US" sz="22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Tiga hal yang menjadi </a:t>
            </a:r>
            <a:r>
              <a:rPr kumimoji="0" lang="en-US" sz="2200" b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kepedulian utama penduduk miskin</a:t>
            </a:r>
            <a:endParaRPr kumimoji="0" lang="en-US" sz="2200" b="1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R="0" lvl="1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kumimoji="0" lang="en-US" sz="200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Harga air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 --&gt;Rumah tangga miskin lebih tertarik pada harga air yang rendah dan penerapan skema subsidi silang. </a:t>
            </a:r>
            <a:endParaRPr kumimoji="0" lang="en-US" sz="20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R="0" lvl="1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kumimoji="0" lang="en-US" sz="200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Ekspansi sistem distribusi 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--&gt; Rumah tangga miskin akan lebih memberi perhatian pada besarnya biaya sambungan dan cara pembayaran biaya sambungan (sekali bayar vs dicicil). </a:t>
            </a:r>
            <a:endParaRPr kumimoji="0" lang="en-US" sz="20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R="0" lvl="1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kumimoji="0" lang="en-US" sz="200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Tingkat layanan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 (kualitas air, lama layanan, sistem penagihan dan lainnya) --&gt; Rumah tangga miskin cenderung membayar tagihan dalam jumlah kecil dengan frekuensi yang lebih sering.</a:t>
            </a:r>
            <a:endParaRPr kumimoji="0" lang="en-US" sz="20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Pembelajaran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4325" y="1421765"/>
            <a:ext cx="8535670" cy="5207635"/>
          </a:xfrm>
        </p:spPr>
        <p:txBody>
          <a:bodyPr vert="horz" wrap="square" lIns="91440" tIns="45720" rIns="91440" bIns="45720" numCol="1" anchor="t" anchorCtr="0" compatLnSpc="1"/>
          <a:lstStyle/>
          <a:p>
            <a:pPr marL="275590" marR="0" lvl="0" indent="-27559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kumimoji="0" lang="en-US" sz="2200" b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penyediaan air minum bagi penduduk miskin perkotaan harus memperhatikan beberapa hal, yaitu </a:t>
            </a:r>
            <a:endParaRPr kumimoji="0" lang="en-US" sz="2200" b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kumimoji="0" lang="en-US" sz="2100" b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desain penyediaan air minum</a:t>
            </a:r>
            <a:r>
              <a:rPr kumimoji="0" lang="en-US" sz="2100" b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harus tetap mempertahankan sasaran meningkatkan taraf kehidupan penduduk miskin, </a:t>
            </a:r>
            <a:endParaRPr kumimoji="0" lang="en-US" sz="2100" b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kumimoji="0" lang="en-US" sz="2100" b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melayani penduduk miskin </a:t>
            </a:r>
            <a:r>
              <a:rPr kumimoji="0" lang="en-US" sz="2100" b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tidak berisiko tinggi dan tingkat pengembalian normal</a:t>
            </a:r>
            <a:r>
              <a:rPr kumimoji="0" lang="en-US" sz="2100" b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, </a:t>
            </a:r>
            <a:endParaRPr kumimoji="0" lang="en-US" sz="2100" b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kumimoji="0" lang="en-US" sz="2100" b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menyediakan kebijakan dan pengaturan</a:t>
            </a:r>
            <a:r>
              <a:rPr kumimoji="0" lang="en-US" sz="2100" b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yang jelas, </a:t>
            </a:r>
            <a:endParaRPr kumimoji="0" lang="en-US" sz="2100" b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kumimoji="0" lang="en-US" sz="2100" b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memberikan </a:t>
            </a:r>
            <a:r>
              <a:rPr kumimoji="0" lang="en-US" sz="2100" b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subsidi tarif ke penduduk miskin sering tidak berhasil</a:t>
            </a:r>
            <a:r>
              <a:rPr kumimoji="0" lang="en-US" sz="2100" b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. Penduduk miskin sebagian memperoleh air dari tempat umum bahkan penyedia skala kecil, sementara subsidi silang lebih mengarah pada sambungan rumah. Akibatnya, subsidi harga menguntungkan penduduk kaya daripada penduduk miskin</a:t>
            </a:r>
            <a:endParaRPr kumimoji="0" lang="en-US" sz="2100" b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276225" marR="0" lvl="1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Pembelajaran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3035" y="1301115"/>
            <a:ext cx="8797925" cy="5328285"/>
          </a:xfrm>
        </p:spPr>
        <p:txBody>
          <a:bodyPr vert="horz" wrap="square" lIns="91440" tIns="45720" rIns="91440" bIns="45720" numCol="1" anchor="t" anchorCtr="0" compatLnSpc="1"/>
          <a:lstStyle/>
          <a:p>
            <a:pPr marL="275590" marR="0" lvl="0" indent="-27559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lang="en-US" sz="220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penyediaan air minum bagi penduduk miskin perkotaan harus memperhatikan beberapa hal, yaitu </a:t>
            </a:r>
            <a:endParaRPr kumimoji="0" lang="en-US" sz="2200" b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kumimoji="0" lang="en-US" sz="2100" b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mempersiapkan beragam pilihan akses air minum </a:t>
            </a:r>
            <a:r>
              <a:rPr kumimoji="0" lang="en-US" sz="2100" b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bagi penduduk miskin, dengan catatan bahwa penyedia air minum alternatif mungkin lebih sesuai dengan penduduk miskin,</a:t>
            </a:r>
            <a:endParaRPr kumimoji="0" lang="en-US" sz="2100" b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kumimoji="0" lang="en-US" sz="2100" b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Harga air yang murah </a:t>
            </a:r>
            <a:r>
              <a:rPr kumimoji="0" lang="en-US" sz="2100" b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tanpa didukung oleh akses air minum ke penduduk miskin hanya akan menguntungkan pedagang dan bukan penduduk miskin (McIntosch, 2003), </a:t>
            </a:r>
            <a:endParaRPr kumimoji="0" lang="en-US" sz="2100" b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kumimoji="0" lang="en-US" sz="2100" b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meningkatkan keterlibatan penduduk miskin</a:t>
            </a:r>
            <a:r>
              <a:rPr kumimoji="0" lang="en-US" sz="2100" b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sehingga kebutuhannya dapat tersampaikan (Kariuki, 2000).</a:t>
            </a:r>
            <a:endParaRPr kumimoji="0" lang="en-US" sz="2100" b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331470" marR="0" lvl="1" indent="-27940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Air bersih merupakan kebutuhan utama masyarakat akan tetapi tidak akan berdampak nyata terhadap kemiskinan jika tidak disertai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pertumbuhan ekonomi, keadilan sosial, dan pelindungan lingkungan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(Tortajada, 2014; Tortajada dan K. Biswas, 2014).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Pembelajaran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(4)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3035" y="1421765"/>
            <a:ext cx="8797925" cy="5207635"/>
          </a:xfrm>
        </p:spPr>
        <p:txBody>
          <a:bodyPr vert="horz" wrap="square" lIns="91440" tIns="45720" rIns="91440" bIns="45720" numCol="1" anchor="t" anchorCtr="0" compatLnSpc="1"/>
          <a:lstStyle/>
          <a:p>
            <a:pPr marL="549275" marR="0" lvl="1" indent="-27305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>
                <a:sym typeface="+mn-ea"/>
              </a:rPr>
              <a:t>Penyediaan air bersih dan sanitasi memiliki dampak langsung yang </a:t>
            </a:r>
            <a:r>
              <a:rPr lang="en-US">
                <a:sym typeface="+mn-ea"/>
              </a:rPr>
              <a:t>nyata </a:t>
            </a:r>
            <a:r>
              <a:rPr>
                <a:sym typeface="+mn-ea"/>
              </a:rPr>
              <a:t>terhadap pengurangan kemiskinan, terutama melalui peningkatan kesehatan dan pengurangan beban ekonomi. Namun, keberlanjutannya sangat bergantung pada sinergi dengan sektor kesehatan dan pendidikan.</a:t>
            </a:r>
          </a:p>
          <a:p>
            <a:pPr marL="549275" marR="0" lvl="1" indent="-27305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>
                <a:sym typeface="+mn-ea"/>
              </a:rPr>
              <a:t>Jika prioritas </a:t>
            </a:r>
            <a:r>
              <a:rPr>
                <a:solidFill>
                  <a:srgbClr val="C00000"/>
                </a:solidFill>
                <a:sym typeface="+mn-ea"/>
              </a:rPr>
              <a:t>jangka pendek </a:t>
            </a:r>
            <a:r>
              <a:rPr>
                <a:sym typeface="+mn-ea"/>
              </a:rPr>
              <a:t>adalah </a:t>
            </a:r>
            <a:r>
              <a:rPr>
                <a:solidFill>
                  <a:srgbClr val="C00000"/>
                </a:solidFill>
                <a:sym typeface="+mn-ea"/>
              </a:rPr>
              <a:t>mengurangi kemiskinan</a:t>
            </a:r>
            <a:r>
              <a:rPr>
                <a:sym typeface="+mn-ea"/>
              </a:rPr>
              <a:t> melalui </a:t>
            </a:r>
            <a:r>
              <a:rPr>
                <a:solidFill>
                  <a:srgbClr val="C00000"/>
                </a:solidFill>
                <a:sym typeface="+mn-ea"/>
              </a:rPr>
              <a:t>intervensi cepat</a:t>
            </a:r>
            <a:r>
              <a:rPr>
                <a:sym typeface="+mn-ea"/>
              </a:rPr>
              <a:t>, maka </a:t>
            </a:r>
            <a:r>
              <a:rPr>
                <a:solidFill>
                  <a:srgbClr val="C00000"/>
                </a:solidFill>
                <a:sym typeface="+mn-ea"/>
              </a:rPr>
              <a:t>air bersih dan sanitasi</a:t>
            </a:r>
            <a:r>
              <a:rPr>
                <a:sym typeface="+mn-ea"/>
              </a:rPr>
              <a:t> menjadi </a:t>
            </a:r>
            <a:r>
              <a:rPr>
                <a:solidFill>
                  <a:srgbClr val="C00000"/>
                </a:solidFill>
                <a:sym typeface="+mn-ea"/>
              </a:rPr>
              <a:t>pilihan utama</a:t>
            </a:r>
            <a:r>
              <a:rPr>
                <a:sym typeface="+mn-ea"/>
              </a:rPr>
              <a:t>. Namun, untuk memutus siklus kemiskinan dalam </a:t>
            </a:r>
            <a:r>
              <a:rPr>
                <a:solidFill>
                  <a:srgbClr val="C00000"/>
                </a:solidFill>
                <a:sym typeface="+mn-ea"/>
              </a:rPr>
              <a:t>jangka panjang</a:t>
            </a:r>
            <a:r>
              <a:rPr>
                <a:sym typeface="+mn-ea"/>
              </a:rPr>
              <a:t>, </a:t>
            </a:r>
            <a:r>
              <a:rPr>
                <a:solidFill>
                  <a:srgbClr val="C00000"/>
                </a:solidFill>
                <a:sym typeface="+mn-ea"/>
              </a:rPr>
              <a:t>pendidikan</a:t>
            </a:r>
            <a:r>
              <a:rPr>
                <a:sym typeface="+mn-ea"/>
              </a:rPr>
              <a:t> tetap menjadi</a:t>
            </a:r>
            <a:r>
              <a:rPr>
                <a:solidFill>
                  <a:srgbClr val="C00000"/>
                </a:solidFill>
                <a:sym typeface="+mn-ea"/>
              </a:rPr>
              <a:t> investasi yang paling penting</a:t>
            </a:r>
            <a:r>
              <a:rPr>
                <a:sym typeface="+mn-ea"/>
              </a:rPr>
              <a:t>, dengan </a:t>
            </a:r>
            <a:r>
              <a:rPr>
                <a:solidFill>
                  <a:srgbClr val="C00000"/>
                </a:solidFill>
                <a:sym typeface="+mn-ea"/>
              </a:rPr>
              <a:t>kesehatan sebagai penguatnya</a:t>
            </a:r>
            <a:r>
              <a:rPr>
                <a:sym typeface="+mn-ea"/>
              </a:rPr>
              <a:t>. </a:t>
            </a:r>
            <a:endParaRPr>
              <a:sym typeface="+mn-ea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>
                <a:solidFill>
                  <a:srgbClr val="C00000"/>
                </a:solidFill>
                <a:sym typeface="+mn-ea"/>
              </a:rPr>
              <a:t>Kombinasi </a:t>
            </a:r>
            <a:r>
              <a:rPr lang="en-US">
                <a:solidFill>
                  <a:srgbClr val="C00000"/>
                </a:solidFill>
                <a:sym typeface="+mn-ea"/>
              </a:rPr>
              <a:t>air dan sanitasi, pendidikan dan kesehatan</a:t>
            </a:r>
            <a:r>
              <a:rPr lang="en-US">
                <a:sym typeface="+mn-ea"/>
              </a:rPr>
              <a:t> </a:t>
            </a:r>
            <a:r>
              <a:rPr>
                <a:sym typeface="+mn-ea"/>
              </a:rPr>
              <a:t>adalah kunci</a:t>
            </a:r>
            <a:r>
              <a:rPr lang="en-US">
                <a:sym typeface="+mn-ea"/>
              </a:rPr>
              <a:t> jawaban </a:t>
            </a:r>
            <a:r>
              <a:rPr>
                <a:sym typeface="+mn-ea"/>
              </a:rPr>
              <a:t>yang holistik dan berkelanjutan.</a:t>
            </a:r>
          </a:p>
          <a:p>
            <a:pPr marL="549275" marR="0" lvl="1" indent="-2730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Berkaca dari Kawasan Kumuh </a:t>
            </a:r>
            <a:b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Kelurahan 5 Ulu Palembang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3035" y="1421765"/>
            <a:ext cx="8797925" cy="5207635"/>
          </a:xfrm>
        </p:spPr>
        <p:txBody>
          <a:bodyPr vert="horz" wrap="square" lIns="91440" tIns="45720" rIns="91440" bIns="45720" numCol="1" anchor="t" anchorCtr="0" compatLnSpc="1"/>
          <a:lstStyle/>
          <a:p>
            <a:pPr marL="549275" marR="0" lvl="1" indent="-2730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0" y="1421765"/>
            <a:ext cx="5362575" cy="5308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35" y="1371600"/>
            <a:ext cx="4058285" cy="310769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4482465"/>
            <a:ext cx="4133850" cy="2299335"/>
          </a:xfrm>
          <a:prstGeom prst="rect">
            <a:avLst/>
          </a:prstGeom>
        </p:spPr>
      </p:pic>
      <p:sp>
        <p:nvSpPr>
          <p:cNvPr id="9" name="Text Box 8"/>
          <p:cNvSpPr txBox="1"/>
          <p:nvPr/>
        </p:nvSpPr>
        <p:spPr>
          <a:xfrm>
            <a:off x="6629400" y="5943600"/>
            <a:ext cx="2378710" cy="3067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p>
            <a:r>
              <a:rPr lang="en-US" sz="1400"/>
              <a:t>Sumber: Mutiara, 2018</a:t>
            </a:r>
            <a:endParaRPr lang="en-US" sz="1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Berkaca dari Kawasan Kumuh </a:t>
            </a:r>
            <a:b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Kelurahan 5 Ulu Palembang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3035" y="1421765"/>
            <a:ext cx="8797925" cy="5207635"/>
          </a:xfrm>
        </p:spPr>
        <p:txBody>
          <a:bodyPr vert="horz" wrap="square" lIns="91440" tIns="45720" rIns="91440" bIns="45720" numCol="1" anchor="t" anchorCtr="0" compatLnSpc="1"/>
          <a:lstStyle/>
          <a:p>
            <a:pPr marL="549275" marR="0" lvl="1" indent="-2730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6934200" y="6019800"/>
            <a:ext cx="2057400" cy="3067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p>
            <a:r>
              <a:rPr lang="en-US" sz="1400"/>
              <a:t>Sumber: Mutiara, 2018</a:t>
            </a:r>
            <a:endParaRPr lang="en-US" sz="140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28190" y="3529965"/>
            <a:ext cx="4945380" cy="2794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8395" y="1421765"/>
            <a:ext cx="6922135" cy="216535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Berkaca dari Kawasan Kumuh </a:t>
            </a:r>
            <a:b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Kelurahan 5 Ulu Palembang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3035" y="1421765"/>
            <a:ext cx="8797925" cy="5207635"/>
          </a:xfrm>
        </p:spPr>
        <p:txBody>
          <a:bodyPr vert="horz" wrap="square" lIns="91440" tIns="45720" rIns="91440" bIns="45720" numCol="1" anchor="t" anchorCtr="0" compatLnSpc="1"/>
          <a:lstStyle/>
          <a:p>
            <a:pPr marL="549275" marR="0" lvl="1" indent="-2730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0700" y="3538855"/>
            <a:ext cx="5795010" cy="3151505"/>
          </a:xfrm>
          <a:prstGeom prst="rect">
            <a:avLst/>
          </a:prstGeom>
        </p:spPr>
      </p:pic>
      <p:sp>
        <p:nvSpPr>
          <p:cNvPr id="9" name="Text Box 8"/>
          <p:cNvSpPr txBox="1"/>
          <p:nvPr/>
        </p:nvSpPr>
        <p:spPr>
          <a:xfrm>
            <a:off x="0" y="6324600"/>
            <a:ext cx="2378710" cy="3067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p>
            <a:r>
              <a:rPr lang="en-US" sz="1400"/>
              <a:t>Sumber: Mutiara, 2018</a:t>
            </a:r>
            <a:endParaRPr lang="en-US" sz="14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371600"/>
            <a:ext cx="6286500" cy="25273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066800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b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MS PGothic" panose="020B0600070205080204" pitchFamily="34" charset="-128"/>
                <a:cs typeface="MS PGothic" panose="020B0600070205080204" pitchFamily="34" charset="-128"/>
              </a:rPr>
              <a:t>Kisi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MS PGothic" panose="020B0600070205080204" pitchFamily="34" charset="-128"/>
                <a:cs typeface="MS PGothic" panose="020B0600070205080204" pitchFamily="34" charset="-128"/>
              </a:rPr>
              <a:t>Tayangan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MS PGothic" panose="020B0600070205080204" pitchFamily="34" charset="-128"/>
                <a:cs typeface="MS PGothic" panose="020B0600070205080204" pitchFamily="34" charset="-128"/>
              </a:rPr>
            </a:b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MS PGothic" panose="020B0600070205080204" pitchFamily="34" charset="-128"/>
                <a:cs typeface="MS PGothic" panose="020B0600070205080204" pitchFamily="34" charset="-128"/>
              </a:rPr>
              <a:t>.</a:t>
            </a:r>
            <a:endParaRPr kumimoji="0" lang="id-ID" sz="15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  <p:sp>
        <p:nvSpPr>
          <p:cNvPr id="16386" name="Content Placeholder 4"/>
          <p:cNvSpPr>
            <a:spLocks noGrp="1"/>
          </p:cNvSpPr>
          <p:nvPr>
            <p:ph sz="quarter" idx="1"/>
          </p:nvPr>
        </p:nvSpPr>
        <p:spPr>
          <a:xfrm>
            <a:off x="497840" y="1905000"/>
            <a:ext cx="8036560" cy="358013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None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271780" marR="0" lvl="0" indent="-27305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Dampak Ke(tidak)tersediaan Air dan Sanitasi terhadap Kemiskinan </a:t>
            </a:r>
            <a:endParaRPr kumimoji="0" lang="en-US" altLang="en-US" sz="2800" b="0" i="0" u="none" strike="noStrike" kern="1200" cap="none" spc="0" normalizeH="0" baseline="0" noProof="0" dirty="0" err="1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271780" marR="0" lvl="0" indent="-27305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Teori dan Pembelajaran Mancanegara</a:t>
            </a:r>
            <a:endParaRPr kumimoji="0" lang="en-US" altLang="en-US" sz="2800" b="0" i="0" u="none" strike="noStrike" kern="1200" cap="none" spc="0" normalizeH="0" baseline="0" noProof="0" dirty="0" err="1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271780" marR="0" lvl="0" indent="-27305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Berkaca dari Kawasan Kumuh Kota Palembang</a:t>
            </a:r>
            <a:endParaRPr kumimoji="0" lang="en-US" altLang="en-US" sz="2800" b="0" i="0" u="none" strike="noStrike" kern="1200" cap="none" spc="0" normalizeH="0" baseline="0" noProof="0" dirty="0" err="1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271780" marR="0" lvl="0" indent="-27305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Tantangan dan Langkah Strategis  </a:t>
            </a:r>
            <a:endParaRPr kumimoji="0" lang="en-US" altLang="en-US" sz="2800" b="0" i="0" u="none" strike="noStrike" kern="1200" cap="none" spc="0" normalizeH="0" baseline="0" noProof="0" dirty="0" err="1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None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Kota Palembang</a:t>
            </a:r>
            <a:endParaRPr kumimoji="0" lang="en-US" altLang="en-US" sz="2800" b="0" i="0" u="none" strike="noStrike" kern="1200" cap="none" spc="0" normalizeH="0" baseline="0" noProof="0" dirty="0" err="1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  <p:sp>
        <p:nvSpPr>
          <p:cNvPr id="16388" name="Date Placeholder 2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9" name="Slide Number Placeholder 3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Berkaca dari Kawasan Kumuh </a:t>
            </a:r>
            <a:b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Kelurahan 5 Ulu Palembang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(4)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3035" y="1421765"/>
            <a:ext cx="8797925" cy="5207635"/>
          </a:xfrm>
        </p:spPr>
        <p:txBody>
          <a:bodyPr vert="horz" wrap="square" lIns="91440" tIns="45720" rIns="91440" bIns="45720" numCol="1" anchor="t" anchorCtr="0" compatLnSpc="1"/>
          <a:lstStyle/>
          <a:p>
            <a:pPr marL="549275" marR="0" lvl="1" indent="-2730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280035" y="1548765"/>
            <a:ext cx="8797925" cy="520763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27178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548005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 kern="12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82105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0972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 kern="12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37033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 panose="05020102010507070707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7965" marR="0" lvl="1" indent="-20955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lang="en-US">
                <a:sym typeface="+mn-ea"/>
              </a:rPr>
              <a:t>Aksesibilitas air bersih RENDAH karena</a:t>
            </a:r>
            <a:endParaRPr lang="en-US">
              <a:sym typeface="+mn-ea"/>
            </a:endParaRPr>
          </a:p>
          <a:p>
            <a:pPr marL="818515" marR="0" lvl="2" indent="-34290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" panose="05000000000000000000" charset="0"/>
              <a:buChar char="ü"/>
              <a:defRPr/>
            </a:pPr>
            <a:r>
              <a:rPr lang="en-US" sz="2100">
                <a:sym typeface="+mn-ea"/>
              </a:rPr>
              <a:t>tingkat konsumsi kurang dari 22 liter/orang/hari</a:t>
            </a:r>
            <a:endParaRPr lang="en-US" sz="2100">
              <a:sym typeface="+mn-ea"/>
            </a:endParaRPr>
          </a:p>
          <a:p>
            <a:pPr marL="818515" marR="0" lvl="2" indent="-34290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" panose="05000000000000000000" charset="0"/>
              <a:buChar char="ü"/>
              <a:defRPr/>
            </a:pPr>
            <a:r>
              <a:rPr sz="2100">
                <a:sym typeface="+mn-ea"/>
              </a:rPr>
              <a:t>sebagian besar masyarakat mengeluarkan total biaya air bersih 33 </a:t>
            </a:r>
            <a:r>
              <a:rPr lang="en-US" sz="2100">
                <a:sym typeface="+mn-ea"/>
              </a:rPr>
              <a:t>kali </a:t>
            </a:r>
            <a:r>
              <a:rPr sz="2100">
                <a:sym typeface="+mn-ea"/>
              </a:rPr>
              <a:t>lipat dari ketentuan harga air bersih PDAM per m3</a:t>
            </a:r>
            <a:r>
              <a:rPr lang="en-US" sz="2100">
                <a:sym typeface="+mn-ea"/>
              </a:rPr>
              <a:t> yang berasal dari membeli air dari pedagang air</a:t>
            </a:r>
            <a:endParaRPr lang="en-US" sz="2100">
              <a:sym typeface="+mn-ea"/>
            </a:endParaRPr>
          </a:p>
          <a:p>
            <a:pPr marL="818515" marR="0" lvl="2" indent="-34290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" panose="05000000000000000000" charset="0"/>
              <a:buChar char="ü"/>
              <a:defRPr/>
            </a:pPr>
            <a:r>
              <a:rPr lang="en-US" sz="2100">
                <a:sym typeface="+mn-ea"/>
              </a:rPr>
              <a:t>sumber air bersih berada di luar rumah pada jarak minimal 100 meter atau 5 menit berjalan kaki</a:t>
            </a:r>
            <a:endParaRPr sz="2100">
              <a:sym typeface="+mn-ea"/>
            </a:endParaRPr>
          </a:p>
          <a:p>
            <a:pPr marL="227965" marR="0" lvl="1" indent="-20955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lang="en-US">
                <a:sym typeface="+mn-ea"/>
              </a:rPr>
              <a:t>Masyarakat </a:t>
            </a:r>
            <a:r>
              <a:rPr>
                <a:sym typeface="+mn-ea"/>
              </a:rPr>
              <a:t>tidak mampu untuk membayar biaya pemasangan sambungan mahal diawal, sehingga memilih membeli air secara eceran yang sebenarnya </a:t>
            </a:r>
            <a:r>
              <a:rPr lang="en-US">
                <a:sym typeface="+mn-ea"/>
              </a:rPr>
              <a:t>jauh</a:t>
            </a:r>
            <a:r>
              <a:rPr>
                <a:sym typeface="+mn-ea"/>
              </a:rPr>
              <a:t> lebih mahal jika dibandingkan  berlangganan PDAM.</a:t>
            </a:r>
            <a:endParaRPr>
              <a:sym typeface="+mn-ea"/>
            </a:endParaRPr>
          </a:p>
          <a:p>
            <a:pPr marL="227965" marR="0" lvl="1" indent="-20955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Biaya air dibayarkan secara eceran setiap harinya sehingga tidak terasa berat meskipun harga sebenarnya jauh lebih besar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Tantangan Penyediaan Air Bersih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3035" y="1421765"/>
            <a:ext cx="8797925" cy="5207635"/>
          </a:xfrm>
        </p:spPr>
        <p:txBody>
          <a:bodyPr vert="horz" wrap="square" lIns="91440" tIns="45720" rIns="91440" bIns="45720" numCol="1" anchor="t" anchorCtr="0" compatLnSpc="1"/>
          <a:lstStyle/>
          <a:p>
            <a:pPr marL="549275" marR="0" lvl="1" indent="-2730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280035" y="1548765"/>
            <a:ext cx="8797925" cy="520763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27178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548005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 kern="12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82105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0972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 kern="12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37033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 panose="05020102010507070707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7965" marR="0" lvl="1" indent="-20955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lang="en-US" b="1">
                <a:solidFill>
                  <a:srgbClr val="C00000"/>
                </a:solidFill>
                <a:sym typeface="+mn-ea"/>
              </a:rPr>
              <a:t>Akses yang Terbatas</a:t>
            </a:r>
            <a:r>
              <a:rPr lang="en-US">
                <a:sym typeface="+mn-ea"/>
              </a:rPr>
              <a:t>. Meskipun tersedia air perpipaan namun lebih banyak masyarakat miskin yang tidak memiliki akses langsung ke sumber air bersih, baik karena infrastruktur yang tidak memadai maupun lokasi kawasan permukiman liar.</a:t>
            </a:r>
            <a:endParaRPr lang="en-US">
              <a:sym typeface="+mn-ea"/>
            </a:endParaRPr>
          </a:p>
          <a:p>
            <a:pPr marL="227965" marR="0" lvl="1" indent="-20955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lang="en-US" b="1">
                <a:solidFill>
                  <a:srgbClr val="C00000"/>
                </a:solidFill>
                <a:sym typeface="+mn-ea"/>
              </a:rPr>
              <a:t>Kualitas Air yang Buruk</a:t>
            </a:r>
            <a:r>
              <a:rPr lang="en-US">
                <a:sym typeface="+mn-ea"/>
              </a:rPr>
              <a:t>: Air yang tersedia tidak memenuhi standar kesehatan, mengakibatkan masalah kesehatan yang justru menambah beban ekonomi bagi keluarga miskin.</a:t>
            </a:r>
            <a:endParaRPr lang="en-US">
              <a:sym typeface="+mn-ea"/>
            </a:endParaRPr>
          </a:p>
          <a:p>
            <a:pPr marL="227965" marR="0" lvl="1" indent="-20955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lang="en-US" b="1">
                <a:solidFill>
                  <a:srgbClr val="C00000"/>
                </a:solidFill>
                <a:sym typeface="+mn-ea"/>
              </a:rPr>
              <a:t>Biaya Air yang Tinggi</a:t>
            </a:r>
            <a:r>
              <a:rPr lang="en-US">
                <a:sym typeface="+mn-ea"/>
              </a:rPr>
              <a:t>: Meskipun air tersedia, biaya yang harus dibayar untuk mendapatkan air bersih bisa sangat tinggi (lebih dari 3% pendapatan)</a:t>
            </a:r>
            <a:endParaRPr lang="en-US">
              <a:sym typeface="+mn-ea"/>
            </a:endParaRPr>
          </a:p>
          <a:p>
            <a:pPr marL="227965" marR="0" lvl="1" indent="-20955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lang="en-US" b="1">
                <a:solidFill>
                  <a:srgbClr val="C00000"/>
                </a:solidFill>
                <a:sym typeface="+mn-ea"/>
              </a:rPr>
              <a:t>Kurangnya Edukasi dan Kesadaran</a:t>
            </a:r>
            <a:r>
              <a:rPr lang="en-US">
                <a:sym typeface="+mn-ea"/>
              </a:rPr>
              <a:t>. Masyarakat kurang memahami pentingnya air bersih dan sanitasi yang baik, sehingga tidak memanfaatkan sumber air yang ada dengan optimal.</a:t>
            </a:r>
            <a:endParaRPr lang="en-US">
              <a:sym typeface="+mn-ea"/>
            </a:endParaRPr>
          </a:p>
          <a:p>
            <a:pPr marL="18415" marR="0" lvl="1" indent="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None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Tantangan Penyediaan Air Bersih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3035" y="1421765"/>
            <a:ext cx="8797925" cy="5207635"/>
          </a:xfrm>
        </p:spPr>
        <p:txBody>
          <a:bodyPr vert="horz" wrap="square" lIns="91440" tIns="45720" rIns="91440" bIns="45720" numCol="1" anchor="t" anchorCtr="0" compatLnSpc="1"/>
          <a:lstStyle/>
          <a:p>
            <a:pPr marL="549275" marR="0" lvl="1" indent="-2730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280035" y="1548765"/>
            <a:ext cx="8797925" cy="520763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27178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548005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 kern="12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82105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0972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 kern="12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37033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 panose="05020102010507070707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7965" marR="0" lvl="1" indent="-20955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lang="en-US" b="1">
                <a:solidFill>
                  <a:srgbClr val="C00000"/>
                </a:solidFill>
                <a:sym typeface="+mn-ea"/>
              </a:rPr>
              <a:t>Dampak Kesehatan</a:t>
            </a:r>
            <a:r>
              <a:rPr lang="en-US">
                <a:sym typeface="+mn-ea"/>
              </a:rPr>
              <a:t>. Masalah kesehatan akibat air yang tidak bersih dapat mengurangi produktivitas masyarakat, menyebabkan mereka kehilangan pendapatan dan terjebak dalam siklus kemiskinan.</a:t>
            </a:r>
            <a:endParaRPr lang="en-US">
              <a:sym typeface="+mn-ea"/>
            </a:endParaRPr>
          </a:p>
          <a:p>
            <a:pPr marL="227965" marR="0" lvl="1" indent="-20955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lang="en-US" b="1">
                <a:solidFill>
                  <a:srgbClr val="C00000"/>
                </a:solidFill>
                <a:sym typeface="+mn-ea"/>
              </a:rPr>
              <a:t>Keterbatasan Pelayanan Lainnya</a:t>
            </a:r>
            <a:r>
              <a:rPr lang="en-US">
                <a:sym typeface="+mn-ea"/>
              </a:rPr>
              <a:t>. Penyediaan air bersih tidak dapat berdiri sendiri; diperlukan dukungan dari layanan lain, seperti sanitasi, pendidikan, dan kesehatan. Kekurangterpaduan dengan layanan lainnya dapat mengurangi dampak positif dari penyediaan air.</a:t>
            </a:r>
            <a:endParaRPr lang="en-US">
              <a:sym typeface="+mn-ea"/>
            </a:endParaRPr>
          </a:p>
          <a:p>
            <a:pPr marL="227965" marR="0" lvl="1" indent="-20955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lang="en-US" b="1">
                <a:solidFill>
                  <a:srgbClr val="C00000"/>
                </a:solidFill>
                <a:sym typeface="+mn-ea"/>
              </a:rPr>
              <a:t>Kondisi Sosial dan Ekonomi.</a:t>
            </a:r>
            <a:r>
              <a:rPr lang="en-US">
                <a:sym typeface="+mn-ea"/>
              </a:rPr>
              <a:t> Faktor sosial dan ekonomi lain, seperti ketidakadilan, kurangnya kesempatan kerja, dan pendidikan yang rendah, juga berkontribusi terhadap kemiskinan, sehingga ketersediaan air bersih saja tidak cukup </a:t>
            </a:r>
            <a:endParaRPr lang="en-US">
              <a:sym typeface="+mn-ea"/>
            </a:endParaRPr>
          </a:p>
          <a:p>
            <a:pPr marL="18415" marR="0" lvl="1" indent="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None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Tantangan Penyediaan Air Bersih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3035" y="1421765"/>
            <a:ext cx="8797925" cy="5207635"/>
          </a:xfrm>
        </p:spPr>
        <p:txBody>
          <a:bodyPr vert="horz" wrap="square" lIns="91440" tIns="45720" rIns="91440" bIns="45720" numCol="1" anchor="t" anchorCtr="0" compatLnSpc="1"/>
          <a:lstStyle/>
          <a:p>
            <a:pPr marL="549275" marR="0" lvl="1" indent="-2730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280035" y="1524000"/>
            <a:ext cx="8797925" cy="520763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27178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548005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 kern="12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82105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0972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 kern="12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37033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 panose="05020102010507070707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7965" marR="0" lvl="1" indent="-20955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lang="en-US" b="1">
                <a:solidFill>
                  <a:srgbClr val="C00000"/>
                </a:solidFill>
                <a:sym typeface="+mn-ea"/>
              </a:rPr>
              <a:t>Perubahan Iklim dan Krisis Lingkungan</a:t>
            </a:r>
            <a:r>
              <a:rPr lang="en-US">
                <a:sym typeface="+mn-ea"/>
              </a:rPr>
              <a:t>. Perubahan iklim dapat memengaruhi ketersediaan air bersih dan meningkatkan ketidakpastian bagi masyarakat.</a:t>
            </a:r>
            <a:endParaRPr lang="en-US">
              <a:sym typeface="+mn-ea"/>
            </a:endParaRPr>
          </a:p>
          <a:p>
            <a:pPr marL="227965" marR="0" lvl="1" indent="-20955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lang="en-US" b="1">
                <a:solidFill>
                  <a:srgbClr val="C00000"/>
                </a:solidFill>
                <a:sym typeface="+mn-ea"/>
              </a:rPr>
              <a:t>Partisipasi Masyarakat</a:t>
            </a:r>
            <a:r>
              <a:rPr lang="en-US">
                <a:sym typeface="+mn-ea"/>
              </a:rPr>
              <a:t>. Kurangnya keterlibatan masyarakat dalam perencanaan dan pengelolaan sumber daya air dapat membuat solusi yang diterapkan tidak sesuai dengan kebutuhan.</a:t>
            </a:r>
            <a:endParaRPr lang="en-US">
              <a:sym typeface="+mn-ea"/>
            </a:endParaRPr>
          </a:p>
          <a:p>
            <a:pPr marL="227965" marR="0" lvl="1" indent="-20955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lang="en-US" b="1">
                <a:solidFill>
                  <a:srgbClr val="C00000"/>
                </a:solidFill>
                <a:sym typeface="+mn-ea"/>
              </a:rPr>
              <a:t>Kolaborasi antar pemangku kepentingan</a:t>
            </a:r>
            <a:r>
              <a:rPr lang="en-US">
                <a:sym typeface="+mn-ea"/>
              </a:rPr>
              <a:t> baik pemerintah maupun non pemerintah dapat menibgkatkan kualitas dan kehandalan layanan air bersih.</a:t>
            </a:r>
            <a:endParaRPr lang="en-US">
              <a:sym typeface="+mn-ea"/>
            </a:endParaRPr>
          </a:p>
          <a:p>
            <a:pPr marL="262890" marR="0" lvl="1" indent="-26289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lang="en-US" b="1">
                <a:solidFill>
                  <a:srgbClr val="C00000"/>
                </a:solidFill>
                <a:sym typeface="+mn-ea"/>
              </a:rPr>
              <a:t>Birokrasi dan Korupsi. </a:t>
            </a:r>
            <a:r>
              <a:rPr lang="en-US">
                <a:sym typeface="+mn-ea"/>
              </a:rPr>
              <a:t>Masalah dalam pengelolaan dan distribusi air, termasuk praktik korupsi dalam proyek penyediaan air, dapat menghambat efektivitas program yang ada.</a:t>
            </a:r>
            <a:endParaRPr lang="en-US">
              <a:sym typeface="+mn-ea"/>
            </a:endParaRPr>
          </a:p>
          <a:p>
            <a:pPr marL="227965" marR="0" lvl="1" indent="-20955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lang="en-US">
              <a:sym typeface="+mn-ea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Langkah Strategis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3035" y="1421765"/>
            <a:ext cx="8797925" cy="5207635"/>
          </a:xfrm>
        </p:spPr>
        <p:txBody>
          <a:bodyPr vert="horz" wrap="square" lIns="91440" tIns="45720" rIns="91440" bIns="45720" numCol="1" anchor="t" anchorCtr="0" compatLnSpc="1"/>
          <a:lstStyle/>
          <a:p>
            <a:pPr marL="549275" marR="0" lvl="1" indent="-2730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184150" y="1435735"/>
            <a:ext cx="8893810" cy="52959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27178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548005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 kern="12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82105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0972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 kern="12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37033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 panose="05020102010507070707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7965" marR="0" lvl="1" indent="-2095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lang="en-US" sz="2100" b="1">
                <a:solidFill>
                  <a:srgbClr val="C00000"/>
                </a:solidFill>
                <a:sym typeface="+mn-ea"/>
              </a:rPr>
              <a:t>Integrasi/internalisasi</a:t>
            </a:r>
            <a:r>
              <a:rPr lang="en-US" sz="2100">
                <a:sym typeface="+mn-ea"/>
              </a:rPr>
              <a:t> ke dalam Rencana Pembangunan Jangka Panjang/Menengah/Pendek Kota</a:t>
            </a:r>
            <a:endParaRPr lang="en-US" sz="2100">
              <a:sym typeface="+mn-ea"/>
            </a:endParaRPr>
          </a:p>
          <a:p>
            <a:pPr marL="554990" marR="0" lvl="1" indent="-30353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" panose="05000000000000000000" charset="0"/>
              <a:buChar char="ü"/>
              <a:defRPr/>
            </a:pPr>
            <a:r>
              <a:rPr lang="en-US" sz="2000" i="1">
                <a:solidFill>
                  <a:srgbClr val="994733"/>
                </a:solidFill>
                <a:sym typeface="+mn-ea"/>
              </a:rPr>
              <a:t>Memasukkan air dan sanitasi sebagai prioritas utama.</a:t>
            </a:r>
            <a:r>
              <a:rPr lang="en-US" sz="2000" i="1">
                <a:sym typeface="+mn-ea"/>
              </a:rPr>
              <a:t> </a:t>
            </a:r>
            <a:endParaRPr lang="en-US" sz="2000" i="1">
              <a:sym typeface="+mn-ea"/>
            </a:endParaRPr>
          </a:p>
          <a:p>
            <a:pPr marL="554990" marR="0" lvl="1" indent="1206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" panose="05000000000000000000" charset="0"/>
              <a:buNone/>
              <a:defRPr/>
            </a:pPr>
            <a:r>
              <a:rPr lang="en-US" sz="2000">
                <a:sym typeface="+mn-ea"/>
              </a:rPr>
              <a:t>Pemerintah lokal harus menjadikan akses air bersih dan sanitasi bagian integral dari rencana tata ruang, pembangunan infrastruktur, dan kebijakan lingkungan.</a:t>
            </a:r>
            <a:endParaRPr lang="en-US" sz="2000">
              <a:sym typeface="+mn-ea"/>
            </a:endParaRPr>
          </a:p>
          <a:p>
            <a:pPr marL="554990" marR="0" lvl="1" indent="-2921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" panose="05000000000000000000" charset="0"/>
              <a:buChar char="ü"/>
              <a:defRPr/>
            </a:pPr>
            <a:r>
              <a:rPr lang="en-US" sz="2000" i="1">
                <a:solidFill>
                  <a:srgbClr val="994733"/>
                </a:solidFill>
                <a:sym typeface="+mn-ea"/>
              </a:rPr>
              <a:t>Menyesuaikan dengan kebutuhan lokal</a:t>
            </a:r>
            <a:r>
              <a:rPr lang="en-US" sz="2000" i="1">
                <a:sym typeface="+mn-ea"/>
              </a:rPr>
              <a:t>.</a:t>
            </a:r>
            <a:endParaRPr lang="en-US" sz="2000" i="1">
              <a:sym typeface="+mn-ea"/>
            </a:endParaRPr>
          </a:p>
          <a:p>
            <a:pPr marL="554990" marR="0" lvl="1" indent="1206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" panose="05000000000000000000" charset="0"/>
              <a:buNone/>
              <a:defRPr/>
            </a:pPr>
            <a:r>
              <a:rPr lang="en-US" sz="2000">
                <a:sym typeface="+mn-ea"/>
              </a:rPr>
              <a:t>Kebijakan harus mempertimbangkan kebutuhan spesifik kota, seperti kawasan kumuh, daerah rawan banjir, dan wilayah kekeringan.</a:t>
            </a:r>
            <a:endParaRPr lang="en-US" sz="2000">
              <a:sym typeface="+mn-ea"/>
            </a:endParaRPr>
          </a:p>
          <a:p>
            <a:pPr marL="92075" marR="0" lvl="0" indent="-2730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Peningkatan Kapasitas Infrastruktur</a:t>
            </a:r>
            <a:endParaRPr kumimoji="0" lang="en-US" sz="21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1976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" panose="05000000000000000000" charset="0"/>
              <a:buChar char="ü"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rgbClr val="9947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Membangun dan meningkatkan infrastruktur tangguh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89915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" panose="05000000000000000000" charset="0"/>
              <a:buNone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Meliputi sistem distribusi air bersih, fasilitas pengolahan limbah, dan drainase yang tahan terhadap perubahan iklim dan bencana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20065" marR="0" lvl="1" indent="-28067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" panose="05000000000000000000" charset="0"/>
              <a:buChar char="ü"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rgbClr val="9947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Teknologi ramah lingkungan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78485" marR="0" lvl="1" indent="-1079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None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Menggunakan teknologi hemat air, daur ulang air, dan pengolahan limbah organik untuk mendukung keberlanjutan.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Langkah Strategis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3035" y="1421765"/>
            <a:ext cx="8797925" cy="5207635"/>
          </a:xfrm>
        </p:spPr>
        <p:txBody>
          <a:bodyPr vert="horz" wrap="square" lIns="91440" tIns="45720" rIns="91440" bIns="45720" numCol="1" anchor="t" anchorCtr="0" compatLnSpc="1"/>
          <a:lstStyle/>
          <a:p>
            <a:pPr marL="549275" marR="0" lvl="1" indent="-2730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184150" y="1435735"/>
            <a:ext cx="8893810" cy="52959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27178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548005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 kern="12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82105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0972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 kern="12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37033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 panose="05020102010507070707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2075" marR="0" lvl="0" indent="-2730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Kebijakan dan Regulasi yang Mendukung</a:t>
            </a:r>
            <a:endParaRPr kumimoji="0" lang="en-US" sz="21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15950" marR="0" lvl="0" indent="-3143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" panose="05000000000000000000" charset="0"/>
              <a:buChar char="ü"/>
              <a:defRPr/>
            </a:pPr>
            <a:r>
              <a:rPr kumimoji="0" lang="en-US" sz="2000" i="1" u="none" strike="noStrike" kern="1200" cap="none" spc="0" normalizeH="0" baseline="0" noProof="0" dirty="0">
                <a:ln>
                  <a:noFill/>
                </a:ln>
                <a:solidFill>
                  <a:srgbClr val="9947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Standar akses dan kualitas layanan:</a:t>
            </a:r>
            <a:endParaRPr kumimoji="0" lang="en-US" sz="2000" i="1" u="none" strike="noStrike" kern="1200" cap="none" spc="0" normalizeH="0" baseline="0" noProof="0" dirty="0">
              <a:ln>
                <a:noFill/>
              </a:ln>
              <a:solidFill>
                <a:srgbClr val="9947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92455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None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Mengadopsi standar nasional atau internasional terkait kualitas air, cakupan sanitasi, dan pengelolaan limbah.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15950" marR="0" lvl="0" indent="-30289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" panose="05000000000000000000" charset="0"/>
              <a:buChar char="ü"/>
              <a:defRPr/>
            </a:pPr>
            <a:r>
              <a:rPr kumimoji="0" lang="en-US" sz="2000" i="1" u="none" strike="noStrike" kern="1200" cap="none" spc="0" normalizeH="0" baseline="0" noProof="0" dirty="0">
                <a:ln>
                  <a:noFill/>
                </a:ln>
                <a:solidFill>
                  <a:srgbClr val="9947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Insentif bagi swasta/non pemerintah:</a:t>
            </a:r>
            <a:endParaRPr kumimoji="0" lang="en-US" sz="2000" i="1" u="none" strike="noStrike" kern="1200" cap="none" spc="0" normalizeH="0" baseline="0" noProof="0" dirty="0">
              <a:ln>
                <a:noFill/>
              </a:ln>
              <a:solidFill>
                <a:srgbClr val="9947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7380" marR="0" lvl="0" indent="-2286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None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Mendorong keterlibatan sektor swasta dalam investasi dan inovasi di bidang air dan sanitasi, seperti pembangunan infrastruktur atau teknologi baru.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8925" marR="0" lvl="0" indent="-23241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Arial" panose="020B0604020202020204" pitchFamily="34" charset="0"/>
              <a:buChar char="•"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Pembiayaan yang Berkelanjutan</a:t>
            </a:r>
            <a:endParaRPr kumimoji="0" lang="en-US" sz="21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81025" marR="0" lvl="0" indent="-24511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" panose="05000000000000000000" charset="0"/>
              <a:buChar char="ü"/>
              <a:defRPr/>
            </a:pPr>
            <a:r>
              <a:rPr kumimoji="0" lang="en-US" sz="2000" i="1" u="none" strike="noStrike" kern="1200" cap="none" spc="0" normalizeH="0" baseline="0" noProof="0" dirty="0">
                <a:ln>
                  <a:noFill/>
                </a:ln>
                <a:solidFill>
                  <a:srgbClr val="9947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Alokasi anggaran khusus</a:t>
            </a: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rgbClr val="9947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rgbClr val="9947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7380" marR="0" lvl="0" indent="-2286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None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Mengutamakan anggaran air dan sanitasi.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4520" marR="0" lvl="0" indent="-3270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" panose="05000000000000000000" charset="0"/>
              <a:buChar char="ü"/>
              <a:defRPr/>
            </a:pPr>
            <a:r>
              <a:rPr kumimoji="0" lang="en-US" sz="2000" i="1" u="none" strike="noStrike" kern="1200" cap="none" spc="0" normalizeH="0" baseline="0" noProof="0" dirty="0">
                <a:ln>
                  <a:noFill/>
                </a:ln>
                <a:solidFill>
                  <a:srgbClr val="9947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Kemitraan publik-swasta:</a:t>
            </a:r>
            <a:endParaRPr kumimoji="0" lang="en-US" sz="2000" i="1" u="none" strike="noStrike" kern="1200" cap="none" spc="0" normalizeH="0" baseline="0" noProof="0" dirty="0">
              <a:ln>
                <a:noFill/>
              </a:ln>
              <a:solidFill>
                <a:srgbClr val="9947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7380" marR="0" lvl="0" indent="-2286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None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Membuka peluang bagi swasta untuk berinvestasi 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7380" marR="0" lvl="0" indent="-29146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" panose="05000000000000000000" charset="0"/>
              <a:buChar char="ü"/>
              <a:defRPr/>
            </a:pPr>
            <a:r>
              <a:rPr kumimoji="0" lang="en-US" sz="2000" i="1" u="none" strike="noStrike" kern="1200" cap="none" spc="0" normalizeH="0" baseline="0" noProof="0" dirty="0">
                <a:ln>
                  <a:noFill/>
                </a:ln>
                <a:solidFill>
                  <a:srgbClr val="9947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Dukungan donor internasional: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rgbClr val="9947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7380" marR="0" lvl="0" indent="-2286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None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Mengakses pendanaan dari organisasi global 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Langkah Strategis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3035" y="1421765"/>
            <a:ext cx="8797925" cy="5207635"/>
          </a:xfrm>
        </p:spPr>
        <p:txBody>
          <a:bodyPr vert="horz" wrap="square" lIns="91440" tIns="45720" rIns="91440" bIns="45720" numCol="1" anchor="t" anchorCtr="0" compatLnSpc="1"/>
          <a:lstStyle/>
          <a:p>
            <a:pPr marL="549275" marR="0" lvl="1" indent="-2730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184150" y="1435735"/>
            <a:ext cx="8893810" cy="52959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27178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548005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 kern="12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82105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0972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 kern="12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37033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 panose="05020102010507070707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2075" marR="0" lvl="0" indent="-2730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Partisipasi dan Inklusivitas</a:t>
            </a:r>
            <a:endParaRPr kumimoji="0" lang="en-US" sz="21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57530" marR="0" lvl="0" indent="-23368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" panose="05000000000000000000" charset="0"/>
              <a:buChar char="ü"/>
              <a:defRPr/>
            </a:pPr>
            <a:r>
              <a:rPr kumimoji="0" lang="en-US" sz="2000" i="1" u="none" strike="noStrike" kern="1200" cap="none" spc="0" normalizeH="0" baseline="0" noProof="0" dirty="0">
                <a:ln>
                  <a:noFill/>
                </a:ln>
                <a:solidFill>
                  <a:srgbClr val="9947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Melibatkan masyarakat dalam pengelolaan</a:t>
            </a:r>
            <a:r>
              <a:rPr kumimoji="0" lang="en-US" sz="2000" i="1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2000" i="1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5753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" panose="05000000000000000000" charset="0"/>
              <a:buNone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Memberdayakan komunitas lokal untuk berkontribusi dalam pengelolaan air dan sanitasi, seperti program pemilahan limbah atau konservasi air.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57530" marR="0" lvl="0" indent="-23368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" panose="05000000000000000000" charset="0"/>
              <a:buChar char="ü"/>
              <a:defRPr/>
            </a:pPr>
            <a:r>
              <a:rPr kumimoji="0" lang="en-US" sz="20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Fokus pada kelompok rentan:</a:t>
            </a:r>
            <a:endParaRPr kumimoji="0" lang="en-US" sz="2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5753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None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Memastikan bahwa kebijakan menjangkau kelompok yang paling terdampak, seperti masyarakat miskin perkotaan, perempuan, dan anak-anak.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2075" marR="0" lvl="0" indent="-2730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Peningkatan Kesadaran dan Edukasi</a:t>
            </a:r>
            <a:endParaRPr kumimoji="0" lang="en-US" sz="21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57530" marR="0" lvl="0" indent="-26860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" panose="05000000000000000000" charset="0"/>
              <a:buChar char="ü"/>
              <a:defRPr/>
            </a:pPr>
            <a:r>
              <a:rPr kumimoji="0" lang="en-US" sz="2000" i="1" u="none" strike="noStrike" kern="1200" cap="none" spc="0" normalizeH="0" baseline="0" noProof="0" dirty="0">
                <a:ln>
                  <a:noFill/>
                </a:ln>
                <a:solidFill>
                  <a:srgbClr val="9947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Kampanye publik: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rgbClr val="9947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5753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None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Meningkatkan kesadaran tentang pentingnya air bersih dan sanitasi melalui pendidikan, media, dan program komunitas.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57530" marR="0" lvl="0" indent="-26860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" panose="05000000000000000000" charset="0"/>
              <a:buChar char="ü"/>
              <a:defRPr/>
            </a:pPr>
            <a:r>
              <a:rPr kumimoji="0" lang="en-US" sz="2000" i="1" u="none" strike="noStrike" kern="1200" cap="none" spc="0" normalizeH="0" baseline="0" noProof="0" dirty="0">
                <a:ln>
                  <a:noFill/>
                </a:ln>
                <a:solidFill>
                  <a:srgbClr val="9947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Pelatihan untuk pemangku kepentingan</a:t>
            </a: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rgbClr val="9947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rgbClr val="9947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5753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70000"/>
              <a:buNone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Melatih petugas pemerintah dan sektor swasta tentang pentingnya air dan sanitasi dalam konteks ketahanan kota.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Langkah Strategis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(4)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3035" y="1421765"/>
            <a:ext cx="8797925" cy="5207635"/>
          </a:xfrm>
        </p:spPr>
        <p:txBody>
          <a:bodyPr vert="horz" wrap="square" lIns="91440" tIns="45720" rIns="91440" bIns="45720" numCol="1" anchor="t" anchorCtr="0" compatLnSpc="1"/>
          <a:lstStyle/>
          <a:p>
            <a:pPr marL="549275" marR="0" lvl="1" indent="-2730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184150" y="1435735"/>
            <a:ext cx="8893810" cy="52959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27178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548005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 kern="12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82105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0972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 kern="12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37033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 panose="05020102010507070707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2075" marR="0" lvl="0" indent="-27305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Pendataan, Pemantauan dan Evaluasi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4520" marR="0" lvl="0" indent="-291465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" panose="05000000000000000000" charset="0"/>
              <a:buChar char="ü"/>
              <a:defRPr/>
            </a:pPr>
            <a:r>
              <a:rPr kumimoji="0" lang="en-US" sz="2100" i="1" u="none" strike="noStrike" kern="1200" cap="none" spc="0" normalizeH="0" baseline="0" noProof="0" dirty="0">
                <a:ln>
                  <a:noFill/>
                </a:ln>
                <a:solidFill>
                  <a:srgbClr val="9947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Sistem data berbasis teknologi:</a:t>
            </a:r>
            <a:endParaRPr kumimoji="0" lang="en-US" sz="2100" i="1" u="none" strike="noStrike" kern="1200" cap="none" spc="0" normalizeH="0" baseline="0" noProof="0" dirty="0">
              <a:ln>
                <a:noFill/>
              </a:ln>
              <a:solidFill>
                <a:srgbClr val="9947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39445" marR="0" lvl="0" indent="-34925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None/>
              <a:defRPr/>
            </a:pPr>
            <a:r>
              <a:rPr kumimoji="0" lang="en-US" sz="21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Menggunakan teknologi pintar untuk memantau kualitas air, distribusi, dan efektivitas sistem sanitasi.</a:t>
            </a:r>
            <a:endParaRPr kumimoji="0" lang="en-US" sz="21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92455" marR="0" lvl="0" indent="-27940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" panose="05000000000000000000" charset="0"/>
              <a:buChar char="ü"/>
              <a:defRPr/>
            </a:pPr>
            <a:r>
              <a:rPr kumimoji="0" lang="en-US" sz="2100" i="1" u="none" strike="noStrike" kern="1200" cap="none" spc="0" normalizeH="0" baseline="0" noProof="0" dirty="0">
                <a:ln>
                  <a:noFill/>
                </a:ln>
                <a:solidFill>
                  <a:srgbClr val="9947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Evaluasi berkala:</a:t>
            </a:r>
            <a:endParaRPr kumimoji="0" lang="en-US" sz="2100" i="1" u="none" strike="noStrike" kern="1200" cap="none" spc="0" normalizeH="0" baseline="0" noProof="0" dirty="0">
              <a:ln>
                <a:noFill/>
              </a:ln>
              <a:solidFill>
                <a:srgbClr val="9947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4520" marR="0" lvl="0" indent="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None/>
              <a:defRPr/>
            </a:pPr>
            <a:r>
              <a:rPr kumimoji="0" lang="en-US" sz="21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Menilai efektivitas kebijakan secara berkala dan menyesuaikannya sesuai kebutuhan.</a:t>
            </a:r>
            <a:endParaRPr kumimoji="0" lang="en-US" sz="21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92455" marR="0" lvl="0" indent="-31496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" panose="05000000000000000000" charset="0"/>
              <a:buChar char="ü"/>
              <a:defRPr/>
            </a:pPr>
            <a:r>
              <a:rPr kumimoji="0" lang="en-US" sz="2100" i="1" u="none" strike="noStrike" kern="1200" cap="none" spc="0" normalizeH="0" baseline="0" noProof="0" dirty="0">
                <a:ln>
                  <a:noFill/>
                </a:ln>
                <a:solidFill>
                  <a:srgbClr val="9947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Pengkinian Data secara Patisipatif</a:t>
            </a:r>
            <a:endParaRPr kumimoji="0" lang="en-US" sz="2100" i="1" u="none" strike="noStrike" kern="1200" cap="none" spc="0" normalizeH="0" baseline="0" noProof="0" dirty="0">
              <a:ln>
                <a:noFill/>
              </a:ln>
              <a:solidFill>
                <a:srgbClr val="9947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68960" marR="0" lvl="0" indent="23495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buSzPct val="70000"/>
              <a:buFont typeface="Wingdings" panose="05000000000000000000" charset="0"/>
              <a:buNone/>
              <a:defRPr/>
            </a:pPr>
            <a:r>
              <a:rPr kumimoji="0" lang="en-US" sz="21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yang tersedia selalu terkinikan melalui proses partisipatif melibatkan masyarakat</a:t>
            </a:r>
            <a:endParaRPr kumimoji="0" lang="en-US" sz="21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vert="horz" wrap="square" lIns="91440" tIns="45720" rIns="91440" bIns="45720" anchor="t" anchorCtr="0"/>
          <a:p>
            <a:pPr marL="0" indent="0">
              <a:buClr>
                <a:schemeClr val="accent1"/>
              </a:buClr>
              <a:buSzPct val="85000"/>
              <a:buFont typeface="Wingdings 2" panose="05020102010507070707" pitchFamily="18" charset="2"/>
              <a:buNone/>
            </a:pPr>
            <a:endParaRPr lang="en-US" altLang="en-US" dirty="0"/>
          </a:p>
          <a:p>
            <a:pPr marL="0" indent="0">
              <a:buClr>
                <a:schemeClr val="accent1"/>
              </a:buClr>
              <a:buSzPct val="85000"/>
              <a:buFont typeface="Wingdings 2" panose="05020102010507070707" pitchFamily="18" charset="2"/>
              <a:buNone/>
            </a:pPr>
            <a:endParaRPr lang="en-US" altLang="en-US" dirty="0"/>
          </a:p>
          <a:p>
            <a:pPr marL="0" indent="0" algn="ctr">
              <a:buClr>
                <a:schemeClr val="accent1"/>
              </a:buClr>
              <a:buSzPct val="85000"/>
              <a:buFont typeface="Wingdings 2" panose="05020102010507070707" pitchFamily="18" charset="2"/>
              <a:buNone/>
            </a:pPr>
            <a:r>
              <a:rPr lang="en-US" altLang="en-US" sz="3600" dirty="0"/>
              <a:t>Terima kasih</a:t>
            </a:r>
            <a:endParaRPr lang="en-US" altLang="en-US" sz="3600" dirty="0"/>
          </a:p>
          <a:p>
            <a:pPr marL="0" indent="0">
              <a:buClr>
                <a:schemeClr val="accent1"/>
              </a:buClr>
              <a:buSzPct val="85000"/>
              <a:buFont typeface="Wingdings 2" panose="05020102010507070707" pitchFamily="18" charset="2"/>
            </a:pPr>
            <a:endParaRPr lang="en-US" altLang="en-US" dirty="0"/>
          </a:p>
          <a:p>
            <a:pPr marL="0" indent="0" algn="ctr">
              <a:buClr>
                <a:schemeClr val="accent1"/>
              </a:buClr>
              <a:buSzPct val="85000"/>
              <a:buFont typeface="Wingdings 2" panose="05020102010507070707" pitchFamily="18" charset="2"/>
              <a:buNone/>
            </a:pPr>
            <a:r>
              <a:rPr lang="en-US" altLang="en-US" sz="2200" dirty="0">
                <a:hlinkClick r:id="rId1"/>
              </a:rPr>
              <a:t>oswar.mungkasa63@gmail.com</a:t>
            </a:r>
            <a:endParaRPr lang="en-US" altLang="en-US" sz="2200" dirty="0"/>
          </a:p>
          <a:p>
            <a:pPr marL="0" indent="0" algn="ctr">
              <a:buClr>
                <a:schemeClr val="accent1"/>
              </a:buClr>
              <a:buSzPct val="85000"/>
              <a:buFont typeface="Wingdings 2" panose="05020102010507070707" pitchFamily="18" charset="2"/>
              <a:buNone/>
            </a:pPr>
            <a:r>
              <a:rPr lang="en-US" altLang="en-US" sz="2200" dirty="0"/>
              <a:t>pitt.academia.edu/oswarmungkasa</a:t>
            </a:r>
            <a:endParaRPr lang="en-US" altLang="en-US" sz="2200" dirty="0"/>
          </a:p>
          <a:p>
            <a:pPr marL="0" indent="0" algn="ctr">
              <a:buClr>
                <a:schemeClr val="accent1"/>
              </a:buClr>
              <a:buSzPct val="85000"/>
              <a:buFont typeface="Wingdings 2" panose="05020102010507070707" pitchFamily="18" charset="2"/>
              <a:buNone/>
            </a:pPr>
            <a:r>
              <a:rPr lang="en-US" altLang="en-US" sz="2200" dirty="0"/>
              <a:t>www.researchgate.net/profile/Oswar_Mungkasa2</a:t>
            </a:r>
            <a:endParaRPr lang="en-US" altLang="en-US" sz="2200" dirty="0"/>
          </a:p>
          <a:p>
            <a:pPr marL="0" indent="0" algn="ctr">
              <a:buClr>
                <a:schemeClr val="accent1"/>
              </a:buClr>
              <a:buSzPct val="85000"/>
              <a:buFont typeface="Wingdings 2" panose="05020102010507070707" pitchFamily="18" charset="2"/>
              <a:buNone/>
            </a:pPr>
            <a:endParaRPr lang="en-US" altLang="en-US" dirty="0"/>
          </a:p>
        </p:txBody>
      </p:sp>
      <p:sp>
        <p:nvSpPr>
          <p:cNvPr id="25603" name="Date Placeholder 1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04" name="Slide Number Placeholder 3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b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3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MS PGothic" panose="020B0600070205080204" pitchFamily="34" charset="-128"/>
                <a:cs typeface="MS PGothic" panose="020B0600070205080204" pitchFamily="34" charset="-128"/>
              </a:rPr>
              <a:t>Rujukan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MS PGothic" panose="020B0600070205080204" pitchFamily="34" charset="-128"/>
                <a:cs typeface="MS PGothic" panose="020B0600070205080204" pitchFamily="34" charset="-128"/>
              </a:rPr>
              <a:t>(1)</a:t>
            </a:r>
            <a:endParaRPr kumimoji="0" lang="en-US" sz="2000" b="0" i="0" u="none" strike="noStrike" kern="1200" cap="none" spc="0" normalizeH="0" baseline="0" noProof="0" dirty="0" err="1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468120"/>
            <a:ext cx="8613775" cy="5161280"/>
          </a:xfrm>
        </p:spPr>
        <p:txBody>
          <a:bodyPr vert="horz" wrap="square" lIns="91440" tIns="45720" rIns="91440" bIns="45720" anchor="t" anchorCtr="0"/>
          <a:p>
            <a:pPr>
              <a:buClr>
                <a:schemeClr val="accent1"/>
              </a:buClr>
              <a:buSzPct val="85000"/>
              <a:buFont typeface="Wingdings 2" panose="05020102010507070707" pitchFamily="18" charset="2"/>
            </a:pPr>
            <a:endParaRPr lang="en-US" altLang="en-US" sz="400" dirty="0">
              <a:solidFill>
                <a:srgbClr val="000000"/>
              </a:solidFill>
              <a:hlinkClick r:id="rId1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effectLst/>
                <a:latin typeface="+mj-lt"/>
                <a:cs typeface="MS PGothic" panose="020B0600070205080204" pitchFamily="34" charset="-128"/>
                <a:sym typeface="+mn-ea"/>
              </a:rPr>
              <a:t>Kamilia, Jihan (2022). Pengaruh Pembangunan Jalan, Sanitsi, Teknologi dan Tingkat Pengangguran terhadap Kemiskinan di Kawasan Timur Indonesia Tahun 2016-2020. Skripsi. Universitas Islam Negeri Syarif Hidayatullah. </a:t>
            </a:r>
            <a:endParaRPr lang="en-US" sz="2000">
              <a:solidFill>
                <a:schemeClr val="tx1"/>
              </a:solidFill>
              <a:effectLst/>
              <a:latin typeface="+mj-lt"/>
              <a:cs typeface="MS PGothic" panose="020B0600070205080204" pitchFamily="34" charset="-128"/>
              <a:sym typeface="+mn-ea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effectLst/>
                <a:latin typeface="+mj-lt"/>
                <a:cs typeface="MS PGothic" panose="020B0600070205080204" pitchFamily="34" charset="-128"/>
                <a:sym typeface="+mn-ea"/>
              </a:rPr>
              <a:t>Mungkasa, Oswar (2004). Sekilas Kondisi Air Minum dan Sanitasi di Indonesia. Media Percik, Jakarta.</a:t>
            </a:r>
            <a:endParaRPr lang="en-US" sz="2000">
              <a:solidFill>
                <a:schemeClr val="tx1"/>
              </a:solidFill>
              <a:effectLst/>
              <a:latin typeface="+mj-lt"/>
              <a:cs typeface="MS PGothic" panose="020B0600070205080204" pitchFamily="34" charset="-128"/>
              <a:sym typeface="+mn-ea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effectLst/>
                <a:latin typeface="+mj-lt"/>
                <a:cs typeface="MS PGothic" panose="020B0600070205080204" pitchFamily="34" charset="-128"/>
                <a:sym typeface="+mn-ea"/>
              </a:rPr>
              <a:t>Mungkasa, Oswar (2006). Dampak Investasi Air Minum terhadap Pertumbuhan Ekonomi dan Distribusi Pendapatan DKI Jakarta. Disertasi. Universitas Indonesia. </a:t>
            </a:r>
            <a:endParaRPr lang="en-US" sz="2000">
              <a:solidFill>
                <a:schemeClr val="tx1"/>
              </a:solidFill>
              <a:effectLst/>
              <a:latin typeface="+mj-lt"/>
              <a:cs typeface="MS PGothic" panose="020B0600070205080204" pitchFamily="34" charset="-128"/>
              <a:sym typeface="+mn-ea"/>
            </a:endParaRPr>
          </a:p>
          <a:p>
            <a:pPr algn="l"/>
            <a:r>
              <a:rPr lang="en-US" sz="2000">
                <a:effectLst/>
                <a:latin typeface="+mj-lt"/>
                <a:sym typeface="+mn-ea"/>
              </a:rPr>
              <a:t>Mutiara, </a:t>
            </a:r>
            <a:r>
              <a:rPr sz="2000">
                <a:effectLst/>
                <a:latin typeface="+mj-lt"/>
                <a:sym typeface="+mn-ea"/>
              </a:rPr>
              <a:t>R</a:t>
            </a:r>
            <a:r>
              <a:rPr lang="en-US" sz="2000">
                <a:effectLst/>
                <a:latin typeface="+mj-lt"/>
                <a:sym typeface="+mn-ea"/>
              </a:rPr>
              <a:t>einanda</a:t>
            </a:r>
            <a:r>
              <a:rPr sz="2000">
                <a:effectLst/>
                <a:latin typeface="+mj-lt"/>
                <a:sym typeface="+mn-ea"/>
              </a:rPr>
              <a:t> </a:t>
            </a:r>
            <a:r>
              <a:rPr lang="en-US" sz="2000">
                <a:effectLst/>
                <a:latin typeface="+mj-lt"/>
                <a:sym typeface="+mn-ea"/>
              </a:rPr>
              <a:t>(2018). Kajian Keandalan Sistem Penyediaan Air Bersih pada Kawasan Kumuh Kota Palembang </a:t>
            </a:r>
            <a:r>
              <a:rPr sz="2000">
                <a:effectLst/>
                <a:latin typeface="+mj-lt"/>
                <a:sym typeface="+mn-ea"/>
              </a:rPr>
              <a:t>(Studi Kasus Kelurahan 5 Ulu Palembang)</a:t>
            </a:r>
            <a:r>
              <a:rPr lang="en-US" sz="2000">
                <a:effectLst/>
                <a:latin typeface="+mj-lt"/>
                <a:sym typeface="+mn-ea"/>
              </a:rPr>
              <a:t>. Tesis. Program Pascasarjana Program Studi Teknik Sipil Universitas Sriwijaya </a:t>
            </a:r>
            <a:endParaRPr lang="en-US" sz="2000" kern="1200">
              <a:solidFill>
                <a:schemeClr val="tx1"/>
              </a:solidFill>
              <a:effectLst/>
              <a:latin typeface="+mj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algn="l"/>
            <a:endParaRPr lang="en-US" sz="2000">
              <a:solidFill>
                <a:schemeClr val="tx1"/>
              </a:solidFill>
              <a:effectLst/>
              <a:latin typeface="+mj-lt"/>
              <a:cs typeface="MS PGothic" panose="020B0600070205080204" pitchFamily="34" charset="-128"/>
              <a:sym typeface="+mn-ea"/>
            </a:endParaRPr>
          </a:p>
          <a:p>
            <a:pPr algn="l"/>
            <a:endParaRPr sz="2000" kern="1200">
              <a:solidFill>
                <a:srgbClr val="800000"/>
              </a:solidFill>
              <a:effectLst/>
              <a:latin typeface="+mj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276225" lvl="1" inden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None/>
            </a:pPr>
            <a:endParaRPr lang="en-US" altLang="en-US" sz="2000" dirty="0">
              <a:effectLst/>
            </a:endParaRPr>
          </a:p>
        </p:txBody>
      </p:sp>
      <p:sp>
        <p:nvSpPr>
          <p:cNvPr id="26628" name="Date Placeholder 2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29" name="Slide Number Placeholder 3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Faktor Penyebab Minimnya Akses Air </a:t>
            </a:r>
            <a:b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terhadap Penduduk Miskin Perkotaan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371600"/>
            <a:ext cx="8504555" cy="5173980"/>
          </a:xfrm>
        </p:spPr>
        <p:txBody>
          <a:bodyPr vert="horz" wrap="square" lIns="91440" tIns="45720" rIns="91440" bIns="45720" numCol="1" anchor="t" anchorCtr="0" compatLnSpc="1"/>
          <a:lstStyle/>
          <a:p>
            <a:pPr marL="271780" marR="0" lvl="0" indent="-27305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kumimoji="0" lang="en-US" sz="2000" b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Kawasan permukiman liar</a:t>
            </a:r>
            <a:r>
              <a:rPr kumimoji="0" lang="en-US" sz="2000" b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 --&gt; penyedia layanan air minum tidak melayani daerah permukiman liar, dengan pertimbangan akan memberi legitimasi dan alasan bagi penduduk untuk terus menempati lokasi tersebut.</a:t>
            </a:r>
            <a:endParaRPr kumimoji="0" lang="en-US" sz="2000" b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271780" marR="0" lvl="0" indent="-27305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kumimoji="0" lang="en-US" sz="2000" b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Kemampuan penduduk miskin</a:t>
            </a:r>
            <a:r>
              <a:rPr kumimoji="0" lang="en-US" sz="2000" b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 sangat terbatas untuk membayar biaya sambungan sekaligus di depan --&gt; Harga satuan air perpipaan jauh lebih rendah dari air yang dijajakan keliling, tetapi biaya sambungan air perpipaan mahal (McIntosh, A. C, 2003).</a:t>
            </a:r>
            <a:endParaRPr kumimoji="0" lang="en-US" sz="2000" b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271780" marR="0" lvl="0" indent="-27305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Ketika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penyediaan air minum dialihkan ke swasta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kepentingan penduduk miskin bukan menjadi perhatian sebab penduduk miskin berkonsumsi rendah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1780" marR="0" lvl="0" indent="-27305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Bagi sebagian besar pengambil keputusan,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penduduk miskin dianggap tidak mampu dan/atau tidak mau membayar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1780" marR="0" lvl="0" indent="-27305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Lokasi tempat tinggal jauh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dari jaringan perpipaan.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1780" marR="0" lvl="0" indent="-27305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2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3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b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3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MS PGothic" panose="020B0600070205080204" pitchFamily="34" charset="-128"/>
                <a:cs typeface="MS PGothic" panose="020B0600070205080204" pitchFamily="34" charset="-128"/>
              </a:rPr>
              <a:t>Rujukan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MS PGothic" panose="020B0600070205080204" pitchFamily="34" charset="-128"/>
                <a:cs typeface="MS PGothic" panose="020B0600070205080204" pitchFamily="34" charset="-128"/>
              </a:rPr>
              <a:t>(2)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468120"/>
            <a:ext cx="8613775" cy="5161280"/>
          </a:xfrm>
        </p:spPr>
        <p:txBody>
          <a:bodyPr vert="horz" wrap="square" lIns="91440" tIns="45720" rIns="91440" bIns="45720" anchor="t" anchorCtr="0"/>
          <a:p>
            <a:pPr>
              <a:buClr>
                <a:schemeClr val="accent1"/>
              </a:buClr>
              <a:buSzPct val="85000"/>
              <a:buFont typeface="Wingdings 2" panose="05020102010507070707" pitchFamily="18" charset="2"/>
            </a:pPr>
            <a:endParaRPr lang="en-US" altLang="en-US" sz="400" dirty="0">
              <a:solidFill>
                <a:srgbClr val="000000"/>
              </a:solidFill>
              <a:hlinkClick r:id="rId1"/>
            </a:endParaRPr>
          </a:p>
          <a:p>
            <a:pPr algn="l"/>
            <a:r>
              <a:rPr lang="en-US" sz="2000">
                <a:effectLst/>
                <a:latin typeface="+mj-lt"/>
                <a:sym typeface="+mn-ea"/>
              </a:rPr>
              <a:t>Putra, Heru Syah dan Rianto, Nanang (2016). Pengaruh Akses Air Bersih terhadap Kemiskinan di Indonesia. Pengujian Data Rumahtangga. </a:t>
            </a:r>
            <a:endParaRPr lang="en-US" sz="2000">
              <a:solidFill>
                <a:schemeClr val="tx1"/>
              </a:solidFill>
              <a:effectLst/>
              <a:latin typeface="+mj-lt"/>
              <a:cs typeface="MS PGothic" panose="020B0600070205080204" pitchFamily="34" charset="-128"/>
              <a:sym typeface="+mn-ea"/>
            </a:endParaRPr>
          </a:p>
          <a:p>
            <a:pPr algn="l"/>
            <a:r>
              <a:rPr lang="en-US" sz="2000">
                <a:effectLst/>
                <a:latin typeface="+mj-lt"/>
                <a:sym typeface="+mn-ea"/>
              </a:rPr>
              <a:t>Rhizki, Bhimo dan Saleh, Samsubar (2007). Keterkaitan Akses Sanitasi dan Tingkat Kemiskinan. Studi Kasus Jawa Tengah. Jurnal Ekonomi Pembangunan Vo, 12 No. 3, Desember.</a:t>
            </a:r>
            <a:endParaRPr lang="en-US" sz="2000">
              <a:solidFill>
                <a:schemeClr val="tx1"/>
              </a:solidFill>
              <a:effectLst/>
              <a:latin typeface="+mj-lt"/>
              <a:cs typeface="MS PGothic" panose="020B0600070205080204" pitchFamily="34" charset="-128"/>
              <a:sym typeface="+mn-ea"/>
            </a:endParaRPr>
          </a:p>
          <a:p>
            <a:pPr algn="l"/>
            <a:endParaRPr lang="en-US" altLang="en-US" sz="2000" dirty="0">
              <a:effectLst/>
            </a:endParaRPr>
          </a:p>
        </p:txBody>
      </p:sp>
      <p:sp>
        <p:nvSpPr>
          <p:cNvPr id="26628" name="Date Placeholder 2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29" name="Slide Number Placeholder 3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Dampak Ketersediaan Air dan Sanitasi </a:t>
            </a:r>
            <a:b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terhadap Kemiskinan Perkotaan - Aspek Teori 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614805"/>
            <a:ext cx="8504555" cy="4791710"/>
          </a:xfrm>
        </p:spPr>
        <p:txBody>
          <a:bodyPr vert="horz" wrap="square" lIns="91440" tIns="45720" rIns="91440" bIns="45720" numCol="1" anchor="t" anchorCtr="0" compatLnSpc="1"/>
          <a:lstStyle/>
          <a:p>
            <a:pPr marL="271780" marR="0" lvl="0" indent="-27305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 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320675" marR="0" lvl="1" indent="-269875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à"/>
              <a:defRPr/>
            </a:pP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641350" marR="0" lvl="1" indent="-365125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2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3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530" y="1386840"/>
            <a:ext cx="8547100" cy="5232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Dampak Ke(</a:t>
            </a:r>
            <a:r>
              <a:rPr lang="en-US" sz="3000" i="1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tidak</a:t>
            </a: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)tersediaan Air dan Sanitasi </a:t>
            </a:r>
            <a:b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</a:b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terhadap Kemiskinan Perkotaan </a:t>
            </a: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- Empiris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371600"/>
            <a:ext cx="8504555" cy="5173980"/>
          </a:xfrm>
        </p:spPr>
        <p:txBody>
          <a:bodyPr vert="horz" wrap="square" lIns="91440" tIns="45720" rIns="91440" bIns="45720" numCol="1" anchor="t" anchorCtr="0" compatLnSpc="1"/>
          <a:lstStyle/>
          <a:p>
            <a:pPr marL="271780" marR="0" lvl="0" indent="-27305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kumimoji="0" lang="en-US" sz="2000" b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Meningkatnya biaya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 bagi yang tidak memperoleh akses. -&gt; Penduduk menghabiskan dana sekitar 10-40 persen dari pendapatan untuk air minum dan mungkin membayar 10-100 kali tarif rata-rata (Black, 1996). Pelanggan air perpipaan umumnya hanya mengeluarkan kurang dari 2 persen (Satterwaithe, 1998). 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Air minum dianggap mahal</a:t>
            </a:r>
            <a:r>
              <a:rPr kumimoji="0" lang="en-US" sz="20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 jika pengeluaran melampaui 3 persen dari pendapatan rata-rata penduduk (1,3 persen di Jerman dan Belanda, 1,2 persen di Perancis) (Water Academy, 2004).</a:t>
            </a:r>
            <a:endParaRPr kumimoji="0" lang="en-US" sz="20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271780" marR="0" lvl="0" indent="-27305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endParaRPr kumimoji="0" lang="en-US" sz="20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271780" marR="0" lvl="0" indent="-27305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2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3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1835" y="4144645"/>
            <a:ext cx="7854950" cy="265303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5102225"/>
          </a:xfrm>
        </p:spPr>
        <p:txBody>
          <a:bodyPr vert="horz" wrap="square" lIns="91440" tIns="45720" rIns="91440" bIns="45720" numCol="1" anchor="t" anchorCtr="0" compatLnSpc="1"/>
          <a:lstStyle/>
          <a:p>
            <a:pPr marL="320675" marR="0" lvl="1" indent="-269875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à"/>
              <a:defRPr/>
            </a:pPr>
            <a:endParaRPr kumimoji="0" lang="id-ID" sz="23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320675" marR="0" lvl="1" indent="-269875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à"/>
              <a:defRPr/>
            </a:pPr>
            <a:endParaRPr kumimoji="0" lang="id-ID" sz="23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320675" marR="0" lvl="1" indent="-269875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à"/>
              <a:defRPr/>
            </a:pP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320675" marR="0" lvl="1" indent="-269875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à"/>
              <a:defRPr/>
            </a:pP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641350" marR="0" lvl="1" indent="-365125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200" y="22225"/>
            <a:ext cx="6448425" cy="6835140"/>
          </a:xfrm>
          <a:prstGeom prst="rect">
            <a:avLst/>
          </a:prstGeom>
        </p:spPr>
      </p:pic>
      <p:sp>
        <p:nvSpPr>
          <p:cNvPr id="7" name="Text Box 6"/>
          <p:cNvSpPr txBox="1"/>
          <p:nvPr/>
        </p:nvSpPr>
        <p:spPr>
          <a:xfrm>
            <a:off x="6525260" y="76200"/>
            <a:ext cx="2494280" cy="66440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t">
            <a:noAutofit/>
          </a:bodyPr>
          <a:p>
            <a:r>
              <a:rPr lang="en-US" sz="200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j-ea"/>
                <a:cs typeface="+mj-cs"/>
                <a:sym typeface="+mn-ea"/>
              </a:rPr>
              <a:t>Sebagai Ilustrasi</a:t>
            </a:r>
            <a:endParaRPr lang="en-US" sz="2000" noProof="0" dirty="0" err="1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+mj-ea"/>
              <a:cs typeface="+mj-cs"/>
              <a:sym typeface="+mn-ea"/>
            </a:endParaRPr>
          </a:p>
          <a:p>
            <a:endParaRPr lang="en-US" sz="2000" noProof="0" dirty="0" err="1">
              <a:ln>
                <a:noFill/>
              </a:ln>
              <a:effectLst/>
              <a:uLnTx/>
              <a:uFillTx/>
              <a:ea typeface="+mj-ea"/>
              <a:cs typeface="+mj-cs"/>
              <a:sym typeface="+mn-ea"/>
            </a:endParaRPr>
          </a:p>
          <a:p>
            <a:r>
              <a:rPr lang="en-US" sz="2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Penduduk Manila membayar 900 pesos setiap bulan untuk air minum dari penjaja keliling, tetapi hanya membayar 100 pesos per bulan jika tersambung ke perpipaan. </a:t>
            </a:r>
            <a:endParaRPr lang="en-US" sz="2000" noProof="0" dirty="0" err="1">
              <a:ln>
                <a:noFill/>
              </a:ln>
              <a:effectLst/>
              <a:uLnTx/>
              <a:uFillTx/>
              <a:ea typeface="+mj-ea"/>
              <a:cs typeface="+mj-cs"/>
              <a:sym typeface="+mn-ea"/>
            </a:endParaRPr>
          </a:p>
          <a:p>
            <a:r>
              <a:rPr lang="en-US" sz="2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Selisih 800 pesos </a:t>
            </a:r>
            <a:endParaRPr lang="en-US" sz="2000" noProof="0" dirty="0" err="1">
              <a:ln>
                <a:noFill/>
              </a:ln>
              <a:effectLst/>
              <a:uLnTx/>
              <a:uFillTx/>
              <a:ea typeface="+mj-ea"/>
              <a:cs typeface="+mj-cs"/>
              <a:sym typeface="+mn-ea"/>
            </a:endParaRPr>
          </a:p>
          <a:p>
            <a:r>
              <a:rPr lang="en-US" sz="2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akan berarti banyak ketika penghasilan sebulan hanya sekitar 6.000 pesos dan biaya sewa rumah sekitar </a:t>
            </a:r>
            <a:endParaRPr lang="en-US" sz="2000" noProof="0" dirty="0" err="1">
              <a:ln>
                <a:noFill/>
              </a:ln>
              <a:effectLst/>
              <a:uLnTx/>
              <a:uFillTx/>
              <a:ea typeface="+mj-ea"/>
              <a:cs typeface="+mj-cs"/>
              <a:sym typeface="+mn-ea"/>
            </a:endParaRPr>
          </a:p>
          <a:p>
            <a:r>
              <a:rPr lang="en-US" sz="2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1.000 pesos (McIntosh,2000)</a:t>
            </a:r>
            <a:endParaRPr lang="en-US" sz="2000" noProof="0" dirty="0" err="1">
              <a:ln>
                <a:noFill/>
              </a:ln>
              <a:effectLst/>
              <a:uLnTx/>
              <a:uFillTx/>
              <a:ea typeface="+mj-ea"/>
              <a:cs typeface="+mj-cs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Dampak Ke(</a:t>
            </a:r>
            <a:r>
              <a:rPr lang="en-US" sz="3000" i="1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tidak</a:t>
            </a: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)tersediaan Air dan Sanitasi </a:t>
            </a:r>
            <a:b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</a:br>
            <a:r>
              <a:rPr lang="en-US" sz="3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terhadap Kemiskinan Perkotaan - Empiris </a:t>
            </a:r>
            <a:r>
              <a:rPr lang="en-US" sz="2000" noProof="0" dirty="0" err="1">
                <a:ln>
                  <a:noFill/>
                </a:ln>
                <a:effectLst/>
                <a:uLnTx/>
                <a:uFillTx/>
                <a:ea typeface="+mj-ea"/>
                <a:cs typeface="+mj-cs"/>
                <a:sym typeface="+mn-ea"/>
              </a:rPr>
              <a:t> (2)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293495"/>
            <a:ext cx="8821420" cy="5335905"/>
          </a:xfrm>
        </p:spPr>
        <p:txBody>
          <a:bodyPr vert="horz" wrap="square" lIns="91440" tIns="45720" rIns="91440" bIns="45720" numCol="1" anchor="t" anchorCtr="0" compatLnSpc="1"/>
          <a:lstStyle/>
          <a:p>
            <a:pPr marL="271780" marR="0" lvl="0" indent="-27305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kumimoji="0" lang="en-US" sz="2000" b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Berkurangnya konsumsi air</a:t>
            </a:r>
            <a:r>
              <a:rPr kumimoji="0" lang="en-US" sz="2000" b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 --&gt; Semakin besar biaya, waktu dan usaha yang dibutuhkan, air yang dikonsumsi penduduk miskin kemungkinan semakin jauh dari kebutuhan minimal. </a:t>
            </a:r>
            <a:endParaRPr kumimoji="0" lang="en-US" sz="2000" b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271780" marR="0" lvl="0" indent="-2730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kumimoji="0" lang="en-US" sz="2000" b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Bertambahnya beban kesehatan dan timbulnya biaya ekonomi </a:t>
            </a:r>
            <a:r>
              <a:rPr kumimoji="0" lang="en-US" sz="2000" b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karena hilangnya produktivitas. </a:t>
            </a:r>
            <a:endParaRPr kumimoji="0" lang="en-US" sz="2000" b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n-lt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565785" marR="0" lvl="1" indent="-2794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kumimoji="0" lang="en-US" sz="2000" b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Tersedianya akses air minum berpotensi </a:t>
            </a:r>
            <a:r>
              <a:rPr kumimoji="0" lang="en-US" sz="2000" b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mengurangi angka kematian</a:t>
            </a:r>
            <a:r>
              <a:rPr kumimoji="0" lang="en-US" sz="2000" b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rPr>
              <a:t> akibat penyakit 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seperti kolera (berkurang 80-100 persen), dan diare (40-50 persen) (WHO, 1992)</a:t>
            </a:r>
            <a:r>
              <a:rPr kumimoji="0" lang="en-US" alt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. </a:t>
            </a:r>
            <a:endParaRPr kumimoji="0" lang="en-US" altLang="id-ID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565785" marR="0" lvl="1" indent="-2794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kumimoji="0" lang="en-US" altLang="id-ID" sz="200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K</a:t>
            </a:r>
            <a:r>
              <a:rPr kumimoji="0" lang="id-ID" sz="200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urang layaknya air yang dikonsumsi</a:t>
            </a:r>
            <a:r>
              <a:rPr kumimoji="0" lang="en-US" altLang="id-ID" sz="200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sehingga 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pendapata</a:t>
            </a:r>
            <a:r>
              <a:rPr kumimoji="0" lang="en-US" alt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n terkuras 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untuk penanggulangan kesehatan sehingga tidak cukup tersedia dana  kegiatan produktif. 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565785" marR="0" lvl="1" indent="-2794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penduduk yang menderita sakit diare atau yang merawat keluarga yang sakit tidak akan dapat bekerja, yang berarti 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hilangnya produktivitas.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(Surjadi, 2003)</a:t>
            </a:r>
            <a:r>
              <a:rPr kumimoji="0" lang="en-US" alt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. </a:t>
            </a:r>
            <a:endParaRPr kumimoji="0" lang="en-US" altLang="id-ID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565785" marR="0" lvl="1" indent="-2794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5000"/>
              <a:buFont typeface="Wingdings" panose="05000000000000000000" charset="0"/>
              <a:buChar char="ü"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WHO memperkirakan 5,6 miliar hari kerja akan diperoleh per tahun kalau semua orang mempunyai akses ke air minum (Hansen, 2004)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320675" marR="0" lvl="1" indent="-269875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à"/>
              <a:defRPr/>
            </a:pP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641350" marR="0" lvl="1" indent="-365125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Karakterisitik Utama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3035" y="1527175"/>
            <a:ext cx="8797925" cy="5102225"/>
          </a:xfrm>
        </p:spPr>
        <p:txBody>
          <a:bodyPr vert="horz" wrap="square" lIns="91440" tIns="45720" rIns="91440" bIns="45720" numCol="1" anchor="t" anchorCtr="0" compatLnSpc="1"/>
          <a:lstStyle/>
          <a:p>
            <a:pPr marL="320675" marR="0" lvl="1" indent="-269875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à"/>
              <a:defRPr/>
            </a:pP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641350" marR="0" lvl="1" indent="-365125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10" y="387350"/>
            <a:ext cx="8744585" cy="6248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Karakterisitik Utama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3035" y="1527175"/>
            <a:ext cx="8797925" cy="5102225"/>
          </a:xfrm>
        </p:spPr>
        <p:txBody>
          <a:bodyPr vert="horz" wrap="square" lIns="91440" tIns="45720" rIns="91440" bIns="45720" numCol="1" anchor="t" anchorCtr="0" compatLnSpc="1"/>
          <a:lstStyle/>
          <a:p>
            <a:pPr marL="320675" marR="0" lvl="1" indent="-269875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à"/>
              <a:defRPr/>
            </a:pP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641350" marR="0" lvl="1" indent="-365125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9275" marR="0" lvl="1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Date Placeholder 3"/>
          <p:cNvSpPr txBox="1">
            <a:spLocks noGrp="1"/>
          </p:cNvSpPr>
          <p:nvPr>
            <p:ph type="dt" sz="half" idx="2"/>
          </p:nvPr>
        </p:nvSpPr>
        <p:spPr>
          <a:noFill/>
          <a:ln>
            <a:noFill/>
          </a:ln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1" hangingPunct="1"/>
            <a:fld id="{BB962C8B-B14F-4D97-AF65-F5344CB8AC3E}" type="datetime1">
              <a:rPr lang="en-ID" altLang="en-US" sz="1400" dirty="0">
                <a:solidFill>
                  <a:srgbClr val="FFFFFF"/>
                </a:solidFill>
                <a:cs typeface="Arial" panose="020B0604020202020204" pitchFamily="34" charset="0"/>
              </a:rPr>
            </a:fld>
            <a:endParaRPr lang="en-ID" altLang="en-US" sz="1400" dirty="0">
              <a:solidFill>
                <a:srgbClr val="FFFFFF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4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45720" r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5930" lvl="1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3130" lvl="2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330" lvl="3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530" lvl="4" indent="127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600" dirty="0">
                <a:solidFill>
                  <a:srgbClr val="7B9899"/>
                </a:solidFill>
              </a:rPr>
            </a:fld>
            <a:endParaRPr lang="en-US" altLang="en-US" sz="1600" dirty="0">
              <a:solidFill>
                <a:srgbClr val="7B9899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835" y="55245"/>
            <a:ext cx="8916670" cy="658558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ivic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15150</Words>
  <Application>WPS Presentation</Application>
  <PresentationFormat>On-screen Show (4:3)</PresentationFormat>
  <Paragraphs>463</Paragraphs>
  <Slides>30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30</vt:i4>
      </vt:variant>
    </vt:vector>
  </HeadingPairs>
  <TitlesOfParts>
    <vt:vector size="44" baseType="lpstr">
      <vt:lpstr>Arial</vt:lpstr>
      <vt:lpstr>SimSun</vt:lpstr>
      <vt:lpstr>Wingdings</vt:lpstr>
      <vt:lpstr>MS PGothic</vt:lpstr>
      <vt:lpstr>Georgia</vt:lpstr>
      <vt:lpstr>Wingdings 2</vt:lpstr>
      <vt:lpstr>Wingdings 2</vt:lpstr>
      <vt:lpstr>Wingdings</vt:lpstr>
      <vt:lpstr>Microsoft YaHei</vt:lpstr>
      <vt:lpstr>Arial Unicode MS</vt:lpstr>
      <vt:lpstr>Calibri</vt:lpstr>
      <vt:lpstr>Times New Roman</vt:lpstr>
      <vt:lpstr>Civic</vt:lpstr>
      <vt:lpstr>1_Civic</vt:lpstr>
      <vt:lpstr>Dampak Ketersediaan Air dan Sanitasi  terhadap Kemiskinan.  Belajar dari Kota Palembang.  Pembelajaran dan Langkah Strategis .</vt:lpstr>
      <vt:lpstr>Kisi Tayangan .</vt:lpstr>
      <vt:lpstr>Faktor Penyebab Minimnya Akses Air  terhadap Penduduk Miskin Perkotaan </vt:lpstr>
      <vt:lpstr>Dampak Ketersediaan Air dan Sanitasi  terhadap Kemiskinan Perkotaan - Aspek Teori  </vt:lpstr>
      <vt:lpstr>Dampak Ke(tidak)tersediaan Air dan Sanitasi  terhadap Kemiskinan Perkotaan - Empiris  (1) </vt:lpstr>
      <vt:lpstr>PowerPoint 演示文稿</vt:lpstr>
      <vt:lpstr>Dampak Ke(tidak)tersediaan Air dan Sanitasi  terhadap Kemiskinan Perkotaan - Empiris  (2) </vt:lpstr>
      <vt:lpstr>Karakterisitik Utama</vt:lpstr>
      <vt:lpstr>Karakterisitik Utama</vt:lpstr>
      <vt:lpstr>Dampak Ke(tidak)tersediaan Air dan Sanitasi  terhadap Kemiskinan Perkotaan - Empiris  (3) </vt:lpstr>
      <vt:lpstr>Dampak Ke(tidak)tersediaan Air dan Sanitasi  terhadap Kemiskinan Perkotaan - Empiris  (4) </vt:lpstr>
      <vt:lpstr>Dampak Ke(tidak)tersediaan Air dan Sanitasi  terhadap Kemiskinan Perkotaan - Empiris  (3) </vt:lpstr>
      <vt:lpstr>Pembelajaran  (1) </vt:lpstr>
      <vt:lpstr>Pembelajaran (2) </vt:lpstr>
      <vt:lpstr>Pembelajaran (3) </vt:lpstr>
      <vt:lpstr>Pembelajaran (3) </vt:lpstr>
      <vt:lpstr>Berkaca dari Kawasan Kumuh  Kelurahan 5 Ulu Palembang (1) </vt:lpstr>
      <vt:lpstr>Berkaca dari Kawasan Kumuh  Kelurahan 5 Ulu Palembang (1) </vt:lpstr>
      <vt:lpstr>Berkaca dari Kawasan Kumuh  Kelurahan 5 Ulu Palembang (1) </vt:lpstr>
      <vt:lpstr>Berkaca dari Kawasan Kumuh  Kelurahan 5 Ulu Palembang (1) </vt:lpstr>
      <vt:lpstr>Berkaca dari Kawasan Kumuh  Kelurahan 5 Ulu Palembang (4) </vt:lpstr>
      <vt:lpstr>Tantangan Penyediaan Air Bersih (1) </vt:lpstr>
      <vt:lpstr>Tantangan Penyediaan Air Bersih (2) </vt:lpstr>
      <vt:lpstr>Tantangan Penyediaan Air Bersih (2) </vt:lpstr>
      <vt:lpstr>Langkah Strategis (1) </vt:lpstr>
      <vt:lpstr>Langkah Strategis (2) </vt:lpstr>
      <vt:lpstr>Langkah Strategis (3) </vt:lpstr>
      <vt:lpstr>PowerPoint 演示文稿</vt:lpstr>
      <vt:lpstr>Rujukan</vt:lpstr>
      <vt:lpstr>Rujukan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Lokakarya</dc:title>
  <dc:creator>Subari</dc:creator>
  <cp:lastModifiedBy>oswar mungkasa</cp:lastModifiedBy>
  <cp:revision>256</cp:revision>
  <dcterms:created xsi:type="dcterms:W3CDTF">2008-07-08T06:28:00Z</dcterms:created>
  <dcterms:modified xsi:type="dcterms:W3CDTF">2024-12-02T05:48:16Z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DB5DF45C3A1045089FFFB88632042432_13</vt:lpwstr>
  </property>
  <property fmtid="{D5CDD505-2E9C-101B-9397-08002B2CF9AE}" pid="3" name="KSOProductBuildVer">
    <vt:lpwstr>1033-12.2.0.18607</vt:lpwstr>
  </property>
</Properties>
</file>