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</p:sldIdLst>
  <p:sldSz cy="6858000" cx="12192000"/>
  <p:notesSz cx="6858000" cy="9144000"/>
  <p:embeddedFontLst>
    <p:embeddedFont>
      <p:font typeface="Montserrat"/>
      <p:regular r:id="rId10"/>
      <p:bold r:id="rId11"/>
      <p:italic r:id="rId12"/>
      <p:boldItalic r:id="rId13"/>
    </p:embeddedFont>
    <p:embeddedFont>
      <p:font typeface="Libre Baskerville"/>
      <p:regular r:id="rId14"/>
      <p:bold r:id="rId15"/>
      <p:italic r:id="rId16"/>
    </p:embeddedFont>
    <p:embeddedFont>
      <p:font typeface="Helvetica Neue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iqYF4pyHX6DszADv1vhNziOFlZ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boldItalic.fntdata"/><Relationship Id="rId11" Type="http://schemas.openxmlformats.org/officeDocument/2006/relationships/font" Target="fonts/Montserrat-bold.fntdata"/><Relationship Id="rId10" Type="http://schemas.openxmlformats.org/officeDocument/2006/relationships/font" Target="fonts/Montserrat-regular.fntdata"/><Relationship Id="rId21" Type="http://customschemas.google.com/relationships/presentationmetadata" Target="metadata"/><Relationship Id="rId13" Type="http://schemas.openxmlformats.org/officeDocument/2006/relationships/font" Target="fonts/Montserrat-boldItalic.fntdata"/><Relationship Id="rId12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LibreBaskerville-bold.fntdata"/><Relationship Id="rId14" Type="http://schemas.openxmlformats.org/officeDocument/2006/relationships/font" Target="fonts/LibreBaskerville-regular.fntdata"/><Relationship Id="rId17" Type="http://schemas.openxmlformats.org/officeDocument/2006/relationships/font" Target="fonts/HelveticaNeue-regular.fntdata"/><Relationship Id="rId16" Type="http://schemas.openxmlformats.org/officeDocument/2006/relationships/font" Target="fonts/LibreBaskerville-italic.fntdata"/><Relationship Id="rId5" Type="http://schemas.openxmlformats.org/officeDocument/2006/relationships/slide" Target="slides/slide1.xml"/><Relationship Id="rId19" Type="http://schemas.openxmlformats.org/officeDocument/2006/relationships/font" Target="fonts/HelveticaNeue-italic.fntdata"/><Relationship Id="rId6" Type="http://schemas.openxmlformats.org/officeDocument/2006/relationships/slide" Target="slides/slide2.xml"/><Relationship Id="rId18" Type="http://schemas.openxmlformats.org/officeDocument/2006/relationships/font" Target="fonts/HelveticaNeue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84ab448f5_1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3684ab448f5_1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8"/>
          <p:cNvPicPr preferRelativeResize="0"/>
          <p:nvPr/>
        </p:nvPicPr>
        <p:blipFill rotWithShape="1">
          <a:blip r:embed="rId2">
            <a:alphaModFix/>
          </a:blip>
          <a:srcRect b="24947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28"/>
          <p:cNvCxnSpPr/>
          <p:nvPr/>
        </p:nvCxnSpPr>
        <p:spPr>
          <a:xfrm>
            <a:off x="924004" y="4053137"/>
            <a:ext cx="7064964" cy="1"/>
          </a:xfrm>
          <a:prstGeom prst="straightConnector1">
            <a:avLst/>
          </a:prstGeom>
          <a:noFill/>
          <a:ln cap="flat" cmpd="sng" w="25400">
            <a:solidFill>
              <a:srgbClr val="385623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8" name="Google Shape;18;p28"/>
          <p:cNvSpPr txBox="1"/>
          <p:nvPr/>
        </p:nvSpPr>
        <p:spPr>
          <a:xfrm>
            <a:off x="1924488" y="684890"/>
            <a:ext cx="6064480" cy="584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63A2"/>
                </a:solidFill>
                <a:latin typeface="Calibri"/>
                <a:ea typeface="Calibri"/>
                <a:cs typeface="Calibri"/>
                <a:sym typeface="Calibri"/>
              </a:rPr>
              <a:t>Kementerian Koordinator Bidang Infrastruktur dan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63A2"/>
                </a:solidFill>
                <a:latin typeface="Calibri"/>
                <a:ea typeface="Calibri"/>
                <a:cs typeface="Calibri"/>
                <a:sym typeface="Calibri"/>
              </a:rPr>
              <a:t>Pembangunan Kewilayahan</a:t>
            </a:r>
            <a:r>
              <a:rPr b="0" i="0" lang="en-US" sz="1400" u="none" cap="none" strike="noStrike">
                <a:solidFill>
                  <a:srgbClr val="0063A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600" u="none" cap="none" strike="noStrike">
                <a:solidFill>
                  <a:srgbClr val="0063A2"/>
                </a:solidFill>
                <a:latin typeface="Calibri"/>
                <a:ea typeface="Calibri"/>
                <a:cs typeface="Calibri"/>
                <a:sym typeface="Calibri"/>
              </a:rPr>
              <a:t>Republik Indonesia</a:t>
            </a:r>
            <a:endParaRPr/>
          </a:p>
        </p:txBody>
      </p:sp>
      <p:pic>
        <p:nvPicPr>
          <p:cNvPr descr="Google Shape;22;p19" id="19" name="Google Shape;19;p28"/>
          <p:cNvPicPr preferRelativeResize="0"/>
          <p:nvPr/>
        </p:nvPicPr>
        <p:blipFill rotWithShape="1">
          <a:blip r:embed="rId3">
            <a:alphaModFix/>
          </a:blip>
          <a:srcRect b="9239" l="0" r="0" t="4611"/>
          <a:stretch/>
        </p:blipFill>
        <p:spPr>
          <a:xfrm>
            <a:off x="8407555" y="558591"/>
            <a:ext cx="4095841" cy="613080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8"/>
          <p:cNvSpPr txBox="1"/>
          <p:nvPr>
            <p:ph type="title"/>
          </p:nvPr>
        </p:nvSpPr>
        <p:spPr>
          <a:xfrm>
            <a:off x="924005" y="3114600"/>
            <a:ext cx="7064964" cy="927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63A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8"/>
          <p:cNvSpPr txBox="1"/>
          <p:nvPr>
            <p:ph idx="1" type="body"/>
          </p:nvPr>
        </p:nvSpPr>
        <p:spPr>
          <a:xfrm>
            <a:off x="924002" y="5474577"/>
            <a:ext cx="5171997" cy="471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3302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63A2"/>
              </a:buClr>
              <a:buSzPts val="1600"/>
              <a:buChar char="​"/>
              <a:defRPr b="1" sz="1600">
                <a:solidFill>
                  <a:srgbClr val="0063A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63A2"/>
              </a:buClr>
              <a:buSzPts val="1600"/>
              <a:buChar char="•"/>
              <a:defRPr b="1" sz="1600">
                <a:solidFill>
                  <a:srgbClr val="006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63A2"/>
              </a:buClr>
              <a:buSzPts val="1600"/>
              <a:buChar char="o"/>
              <a:defRPr b="1" sz="1600">
                <a:solidFill>
                  <a:srgbClr val="006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63A2"/>
              </a:buClr>
              <a:buSzPts val="1600"/>
              <a:buChar char="​"/>
              <a:defRPr b="1" sz="1600">
                <a:solidFill>
                  <a:srgbClr val="006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63A2"/>
              </a:buClr>
              <a:buSzPts val="1600"/>
              <a:buChar char="​"/>
              <a:defRPr b="1" sz="1600">
                <a:solidFill>
                  <a:srgbClr val="006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​"/>
              <a:defRPr/>
            </a:lvl7pPr>
            <a:lvl8pPr indent="-3429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​"/>
              <a:defRPr/>
            </a:lvl8pPr>
            <a:lvl9pPr indent="-3429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​"/>
              <a:defRPr/>
            </a:lvl9pPr>
          </a:lstStyle>
          <a:p/>
        </p:txBody>
      </p:sp>
      <p:sp>
        <p:nvSpPr>
          <p:cNvPr id="22" name="Google Shape;22;p28"/>
          <p:cNvSpPr txBox="1"/>
          <p:nvPr>
            <p:ph idx="2" type="body"/>
          </p:nvPr>
        </p:nvSpPr>
        <p:spPr>
          <a:xfrm>
            <a:off x="924004" y="4105885"/>
            <a:ext cx="7064965" cy="927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355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63A2"/>
              </a:buClr>
              <a:buSzPts val="2000"/>
              <a:buChar char="​"/>
              <a:defRPr b="1" sz="2000">
                <a:solidFill>
                  <a:srgbClr val="0063A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​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​"/>
              <a:defRPr/>
            </a:lvl5pPr>
            <a:lvl6pPr indent="-3429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​"/>
              <a:defRPr/>
            </a:lvl7pPr>
            <a:lvl8pPr indent="-3429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​"/>
              <a:defRPr/>
            </a:lvl8pPr>
            <a:lvl9pPr indent="-3429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​"/>
              <a:defRPr/>
            </a:lvl9pPr>
          </a:lstStyle>
          <a:p/>
        </p:txBody>
      </p:sp>
      <p:sp>
        <p:nvSpPr>
          <p:cNvPr id="23" name="Google Shape;23;p28"/>
          <p:cNvSpPr txBox="1"/>
          <p:nvPr>
            <p:ph idx="12" type="sldNum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 b="0">
                <a:solidFill>
                  <a:srgbClr val="0A0A0A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b="0">
                <a:solidFill>
                  <a:srgbClr val="0A0A0A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b="0">
                <a:solidFill>
                  <a:srgbClr val="0A0A0A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b="0">
                <a:solidFill>
                  <a:srgbClr val="0A0A0A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b="0">
                <a:solidFill>
                  <a:srgbClr val="0A0A0A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b="0">
                <a:solidFill>
                  <a:srgbClr val="0A0A0A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b="0">
                <a:solidFill>
                  <a:srgbClr val="0A0A0A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b="0">
                <a:solidFill>
                  <a:srgbClr val="0A0A0A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b="0">
                <a:solidFill>
                  <a:srgbClr val="0A0A0A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i="0" sz="12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4002" y="495125"/>
            <a:ext cx="964265" cy="964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. Title Only" showMasterSp="0">
  <p:cSld name="D. 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reta Cepat Jakarta Bandung -" id="26" name="Google Shape;26;p29"/>
          <p:cNvPicPr preferRelativeResize="0"/>
          <p:nvPr/>
        </p:nvPicPr>
        <p:blipFill rotWithShape="1">
          <a:blip r:embed="rId2">
            <a:alphaModFix amt="28000"/>
          </a:blip>
          <a:srcRect b="0" l="0" r="0" t="0"/>
          <a:stretch/>
        </p:blipFill>
        <p:spPr>
          <a:xfrm>
            <a:off x="3175" y="8793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9"/>
          <p:cNvSpPr/>
          <p:nvPr/>
        </p:nvSpPr>
        <p:spPr>
          <a:xfrm rot="5400000">
            <a:off x="140614" y="619335"/>
            <a:ext cx="632467" cy="73532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28;p29"/>
          <p:cNvSpPr txBox="1"/>
          <p:nvPr>
            <p:ph type="title"/>
          </p:nvPr>
        </p:nvSpPr>
        <p:spPr>
          <a:xfrm>
            <a:off x="558207" y="330541"/>
            <a:ext cx="9622547" cy="6324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ts val="2400"/>
              <a:buFont typeface="Montserrat"/>
              <a:buNone/>
              <a:defRPr b="1" i="0" sz="2400" u="none" cap="none" strike="noStrike">
                <a:solidFill>
                  <a:srgbClr val="0063A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" name="Google Shape;2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51660" y="164640"/>
            <a:ext cx="964265" cy="96426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9"/>
          <p:cNvSpPr txBox="1"/>
          <p:nvPr/>
        </p:nvSpPr>
        <p:spPr>
          <a:xfrm>
            <a:off x="11832000" y="6588000"/>
            <a:ext cx="360000" cy="27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. Title Only" showMasterSp="0">
  <p:cSld name="1_D. 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/>
          <p:nvPr>
            <p:ph idx="12" type="sldNum"/>
          </p:nvPr>
        </p:nvSpPr>
        <p:spPr>
          <a:xfrm>
            <a:off x="11773056" y="6564609"/>
            <a:ext cx="167184" cy="15686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algn="ctr">
              <a:spcBef>
                <a:spcPts val="0"/>
              </a:spcBef>
              <a:buNone/>
              <a:defRPr b="1" sz="1200">
                <a:solidFill>
                  <a:srgbClr val="808080"/>
                </a:solidFill>
              </a:defRPr>
            </a:lvl1pPr>
            <a:lvl2pPr indent="0" lvl="1" marL="0" algn="ctr">
              <a:spcBef>
                <a:spcPts val="0"/>
              </a:spcBef>
              <a:buNone/>
              <a:defRPr b="1" sz="1200">
                <a:solidFill>
                  <a:srgbClr val="808080"/>
                </a:solidFill>
              </a:defRPr>
            </a:lvl2pPr>
            <a:lvl3pPr indent="0" lvl="2" marL="0" algn="ctr">
              <a:spcBef>
                <a:spcPts val="0"/>
              </a:spcBef>
              <a:buNone/>
              <a:defRPr b="1" sz="1200">
                <a:solidFill>
                  <a:srgbClr val="808080"/>
                </a:solidFill>
              </a:defRPr>
            </a:lvl3pPr>
            <a:lvl4pPr indent="0" lvl="3" marL="0" algn="ctr">
              <a:spcBef>
                <a:spcPts val="0"/>
              </a:spcBef>
              <a:buNone/>
              <a:defRPr b="1" sz="1200">
                <a:solidFill>
                  <a:srgbClr val="808080"/>
                </a:solidFill>
              </a:defRPr>
            </a:lvl4pPr>
            <a:lvl5pPr indent="0" lvl="4" marL="0" algn="ctr">
              <a:spcBef>
                <a:spcPts val="0"/>
              </a:spcBef>
              <a:buNone/>
              <a:defRPr b="1" sz="1200">
                <a:solidFill>
                  <a:srgbClr val="808080"/>
                </a:solidFill>
              </a:defRPr>
            </a:lvl5pPr>
            <a:lvl6pPr indent="0" lvl="5" marL="0" algn="ctr">
              <a:spcBef>
                <a:spcPts val="0"/>
              </a:spcBef>
              <a:buNone/>
              <a:defRPr b="1" sz="1200">
                <a:solidFill>
                  <a:srgbClr val="808080"/>
                </a:solidFill>
              </a:defRPr>
            </a:lvl6pPr>
            <a:lvl7pPr indent="0" lvl="6" marL="0" algn="ctr">
              <a:spcBef>
                <a:spcPts val="0"/>
              </a:spcBef>
              <a:buNone/>
              <a:defRPr b="1" sz="1200">
                <a:solidFill>
                  <a:srgbClr val="808080"/>
                </a:solidFill>
              </a:defRPr>
            </a:lvl7pPr>
            <a:lvl8pPr indent="0" lvl="7" marL="0" algn="ctr">
              <a:spcBef>
                <a:spcPts val="0"/>
              </a:spcBef>
              <a:buNone/>
              <a:defRPr b="1" sz="1200">
                <a:solidFill>
                  <a:srgbClr val="808080"/>
                </a:solidFill>
              </a:defRPr>
            </a:lvl8pPr>
            <a:lvl9pPr indent="0" lvl="8" marL="0" algn="ctr">
              <a:spcBef>
                <a:spcPts val="0"/>
              </a:spcBef>
              <a:buNone/>
              <a:defRPr b="1" sz="1200">
                <a:solidFill>
                  <a:srgbClr val="80808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30"/>
          <p:cNvSpPr/>
          <p:nvPr/>
        </p:nvSpPr>
        <p:spPr>
          <a:xfrm rot="5400000">
            <a:off x="140614" y="619335"/>
            <a:ext cx="632467" cy="73532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30"/>
          <p:cNvSpPr txBox="1"/>
          <p:nvPr>
            <p:ph type="title"/>
          </p:nvPr>
        </p:nvSpPr>
        <p:spPr>
          <a:xfrm>
            <a:off x="558207" y="330541"/>
            <a:ext cx="9622547" cy="6324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ts val="2400"/>
              <a:buFont typeface="Montserrat"/>
              <a:buNone/>
              <a:defRPr b="1" i="0" sz="2400" u="none" cap="none" strike="noStrike">
                <a:solidFill>
                  <a:srgbClr val="0063A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5" name="Google Shape;3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51660" y="164640"/>
            <a:ext cx="964265" cy="964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" showMasterSp="0">
  <p:cSld name="End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37;p21" id="37" name="Google Shape;37;p31"/>
          <p:cNvPicPr preferRelativeResize="0"/>
          <p:nvPr/>
        </p:nvPicPr>
        <p:blipFill rotWithShape="1">
          <a:blip r:embed="rId2">
            <a:alphaModFix amt="13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1"/>
          <p:cNvSpPr txBox="1"/>
          <p:nvPr/>
        </p:nvSpPr>
        <p:spPr>
          <a:xfrm>
            <a:off x="5110480" y="3300050"/>
            <a:ext cx="5852156" cy="7093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63A2"/>
                </a:solidFill>
                <a:latin typeface="Montserrat"/>
                <a:ea typeface="Montserrat"/>
                <a:cs typeface="Montserrat"/>
                <a:sym typeface="Montserrat"/>
              </a:rPr>
              <a:t>Terima Kasih</a:t>
            </a:r>
            <a:endParaRPr b="1" sz="3200">
              <a:solidFill>
                <a:srgbClr val="0063A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" name="Google Shape;3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322" y="2859357"/>
            <a:ext cx="1509443" cy="1509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" y="0"/>
            <a:ext cx="6104897" cy="918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4190977" y="-657151"/>
            <a:ext cx="8001023" cy="194605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2"/>
          <p:cNvSpPr txBox="1"/>
          <p:nvPr>
            <p:ph idx="1" type="body"/>
          </p:nvPr>
        </p:nvSpPr>
        <p:spPr>
          <a:xfrm>
            <a:off x="230492" y="1288903"/>
            <a:ext cx="11537437" cy="48506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2000"/>
              <a:buChar char="​"/>
              <a:defRPr sz="2000"/>
            </a:lvl1pPr>
            <a:lvl2pPr indent="-3429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•"/>
              <a:defRPr sz="1800"/>
            </a:lvl2pPr>
            <a:lvl3pPr indent="-3302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600"/>
              <a:buChar char="o"/>
              <a:defRPr sz="1600"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​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​"/>
              <a:defRPr/>
            </a:lvl5pPr>
            <a:lvl6pPr indent="-3429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​"/>
              <a:defRPr/>
            </a:lvl7pPr>
            <a:lvl8pPr indent="-3429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​"/>
              <a:defRPr/>
            </a:lvl8pPr>
            <a:lvl9pPr indent="-3429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800"/>
              <a:buChar char="​"/>
              <a:defRPr/>
            </a:lvl9pPr>
          </a:lstStyle>
          <a:p/>
        </p:txBody>
      </p:sp>
      <p:sp>
        <p:nvSpPr>
          <p:cNvPr id="44" name="Google Shape;44;p32"/>
          <p:cNvSpPr txBox="1"/>
          <p:nvPr>
            <p:ph idx="10" type="dt"/>
          </p:nvPr>
        </p:nvSpPr>
        <p:spPr>
          <a:xfrm>
            <a:off x="344082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" name="Google Shape;45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6" name="Google Shape;46;p32"/>
          <p:cNvSpPr txBox="1"/>
          <p:nvPr>
            <p:ph idx="12" type="sldNum"/>
          </p:nvPr>
        </p:nvSpPr>
        <p:spPr>
          <a:xfrm>
            <a:off x="9443117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" name="Google Shape;4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500" y="59145"/>
            <a:ext cx="714979" cy="77017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32"/>
          <p:cNvSpPr txBox="1"/>
          <p:nvPr/>
        </p:nvSpPr>
        <p:spPr>
          <a:xfrm>
            <a:off x="787079" y="152893"/>
            <a:ext cx="42190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KEMENTERIAN KOORDINATOR BIDANG KEMARITIMAN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 INVESTASI REPUBLIK INDONESIA</a:t>
            </a:r>
            <a:endParaRPr/>
          </a:p>
        </p:txBody>
      </p:sp>
      <p:cxnSp>
        <p:nvCxnSpPr>
          <p:cNvPr id="49" name="Google Shape;49;p32"/>
          <p:cNvCxnSpPr/>
          <p:nvPr/>
        </p:nvCxnSpPr>
        <p:spPr>
          <a:xfrm>
            <a:off x="0" y="992094"/>
            <a:ext cx="4655671" cy="0"/>
          </a:xfrm>
          <a:prstGeom prst="straightConnector1">
            <a:avLst/>
          </a:prstGeom>
          <a:noFill/>
          <a:ln cap="flat" cmpd="sng" w="28575">
            <a:solidFill>
              <a:srgbClr val="84D3C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" name="Google Shape;50;p32"/>
          <p:cNvCxnSpPr/>
          <p:nvPr/>
        </p:nvCxnSpPr>
        <p:spPr>
          <a:xfrm>
            <a:off x="4661351" y="992094"/>
            <a:ext cx="7535981" cy="0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32"/>
          <p:cNvSpPr txBox="1"/>
          <p:nvPr>
            <p:ph type="ctrTitle"/>
          </p:nvPr>
        </p:nvSpPr>
        <p:spPr>
          <a:xfrm>
            <a:off x="5163670" y="0"/>
            <a:ext cx="7033125" cy="9183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Baskerville"/>
              <a:buNone/>
              <a:defRPr b="0" i="0" sz="24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4D2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idx="12" type="sldNum"/>
          </p:nvPr>
        </p:nvSpPr>
        <p:spPr>
          <a:xfrm>
            <a:off x="11773056" y="6564609"/>
            <a:ext cx="167184" cy="15686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200" u="none" cap="none" strike="noStrike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200" u="none" cap="none" strike="noStrike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200" u="none" cap="none" strike="noStrike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200" u="none" cap="none" strike="noStrike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200" u="none" cap="none" strike="noStrike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200" u="none" cap="none" strike="noStrike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200" u="none" cap="none" strike="noStrike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200" u="none" cap="none" strike="noStrike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200" u="none" cap="none" strike="noStrike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27"/>
          <p:cNvSpPr/>
          <p:nvPr/>
        </p:nvSpPr>
        <p:spPr>
          <a:xfrm rot="5400000">
            <a:off x="140614" y="619335"/>
            <a:ext cx="632467" cy="73532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27"/>
          <p:cNvSpPr txBox="1"/>
          <p:nvPr>
            <p:ph idx="1" type="body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/>
              <a:buChar char="o"/>
              <a:defRPr b="0" i="0" sz="1200" u="none" cap="none" strike="noStrik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" name="Google Shape;13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151660" y="173968"/>
            <a:ext cx="964265" cy="96426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7"/>
          <p:cNvSpPr txBox="1"/>
          <p:nvPr/>
        </p:nvSpPr>
        <p:spPr>
          <a:xfrm>
            <a:off x="558207" y="330541"/>
            <a:ext cx="9622547" cy="6324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ts val="2400"/>
              <a:buFont typeface="Montserrat"/>
              <a:buNone/>
            </a:pPr>
            <a:r>
              <a:rPr b="1" i="0" lang="en-US" sz="2400" u="none" cap="none" strike="noStrike">
                <a:solidFill>
                  <a:srgbClr val="0063A2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i="0" sz="2400" u="none" cap="none" strike="noStrike">
              <a:solidFill>
                <a:srgbClr val="0063A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"/>
          <p:cNvSpPr txBox="1"/>
          <p:nvPr>
            <p:ph type="title"/>
          </p:nvPr>
        </p:nvSpPr>
        <p:spPr>
          <a:xfrm>
            <a:off x="923988" y="2381456"/>
            <a:ext cx="7065000" cy="155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ts val="3200"/>
              <a:buFont typeface="Arial"/>
              <a:buNone/>
            </a:pPr>
            <a:r>
              <a:rPr lang="en-US" sz="3200"/>
              <a:t>Webinar Hari Air Dunia </a:t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ts val="3200"/>
              <a:buFont typeface="Arial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ts val="3200"/>
              <a:buFont typeface="Arial"/>
              <a:buNone/>
            </a:pPr>
            <a:r>
              <a:rPr lang="en-US" sz="2500"/>
              <a:t>Air Untuk Negeri: </a:t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ts val="3200"/>
              <a:buFont typeface="Arial"/>
              <a:buNone/>
            </a:pPr>
            <a:r>
              <a:rPr lang="en-US" sz="2000"/>
              <a:t>“Sinergitas Stakeholders untuk Melestarikan Air guna Mendukung Swasembada Pangan”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"/>
          <p:cNvSpPr txBox="1"/>
          <p:nvPr>
            <p:ph idx="1" type="body"/>
          </p:nvPr>
        </p:nvSpPr>
        <p:spPr>
          <a:xfrm>
            <a:off x="924002" y="5474577"/>
            <a:ext cx="5171997" cy="471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ts val="16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Jakarta, 16 Juni 2025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"/>
          <p:cNvSpPr txBox="1"/>
          <p:nvPr>
            <p:ph idx="2" type="body"/>
          </p:nvPr>
        </p:nvSpPr>
        <p:spPr>
          <a:xfrm>
            <a:off x="924002" y="4105886"/>
            <a:ext cx="7064965" cy="5585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ts val="20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Sekretaris Kementerian Koordinator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/>
          <p:nvPr>
            <p:ph type="title"/>
          </p:nvPr>
        </p:nvSpPr>
        <p:spPr>
          <a:xfrm>
            <a:off x="558207" y="330541"/>
            <a:ext cx="9622547" cy="6324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ts val="2400"/>
              <a:buFont typeface="Montserrat"/>
              <a:buNone/>
            </a:pPr>
            <a:r>
              <a:rPr lang="en-US"/>
              <a:t>Kondisi Saat Ini</a:t>
            </a:r>
            <a:endParaRPr b="0"/>
          </a:p>
        </p:txBody>
      </p:sp>
      <p:sp>
        <p:nvSpPr>
          <p:cNvPr id="65" name="Google Shape;65;p7"/>
          <p:cNvSpPr txBox="1"/>
          <p:nvPr/>
        </p:nvSpPr>
        <p:spPr>
          <a:xfrm>
            <a:off x="8272675" y="6504000"/>
            <a:ext cx="358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1100"/>
              <a:t>Sumber: </a:t>
            </a:r>
            <a:r>
              <a:rPr i="1" lang="en-US" sz="1100"/>
              <a:t>United Nations World Water Development</a:t>
            </a:r>
            <a:endParaRPr sz="1100"/>
          </a:p>
        </p:txBody>
      </p:sp>
      <p:sp>
        <p:nvSpPr>
          <p:cNvPr id="66" name="Google Shape;66;p7"/>
          <p:cNvSpPr txBox="1"/>
          <p:nvPr/>
        </p:nvSpPr>
        <p:spPr>
          <a:xfrm>
            <a:off x="390863" y="4466550"/>
            <a:ext cx="24855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r>
              <a:rPr lang="en-US"/>
              <a:t>ebanyak 2,2 miliar orang di dunia </a:t>
            </a:r>
            <a:r>
              <a:rPr b="1" lang="en-US"/>
              <a:t>belum punya akses air minum</a:t>
            </a:r>
            <a:endParaRPr b="1"/>
          </a:p>
        </p:txBody>
      </p:sp>
      <p:sp>
        <p:nvSpPr>
          <p:cNvPr id="67" name="Google Shape;67;p7"/>
          <p:cNvSpPr txBox="1"/>
          <p:nvPr/>
        </p:nvSpPr>
        <p:spPr>
          <a:xfrm>
            <a:off x="6340705" y="4466550"/>
            <a:ext cx="24855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Sebanyak </a:t>
            </a:r>
            <a:r>
              <a:rPr lang="en-US"/>
              <a:t>3,5 miliar </a:t>
            </a:r>
            <a:r>
              <a:rPr b="1" lang="en-US"/>
              <a:t>tanpa sanitasi layak</a:t>
            </a:r>
            <a:endParaRPr b="1"/>
          </a:p>
        </p:txBody>
      </p:sp>
      <p:sp>
        <p:nvSpPr>
          <p:cNvPr id="68" name="Google Shape;68;p7"/>
          <p:cNvSpPr txBox="1"/>
          <p:nvPr/>
        </p:nvSpPr>
        <p:spPr>
          <a:xfrm>
            <a:off x="3365790" y="4466550"/>
            <a:ext cx="24855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L</a:t>
            </a:r>
            <a:r>
              <a:rPr lang="en-US"/>
              <a:t>ebih dari </a:t>
            </a:r>
            <a:r>
              <a:rPr b="1" lang="en-US"/>
              <a:t>1.600 konflik </a:t>
            </a:r>
            <a:r>
              <a:rPr lang="en-US"/>
              <a:t>terjadi karena air</a:t>
            </a:r>
            <a:endParaRPr/>
          </a:p>
        </p:txBody>
      </p:sp>
      <p:pic>
        <p:nvPicPr>
          <p:cNvPr id="69" name="Google Shape;6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2411" y="1943650"/>
            <a:ext cx="2232300" cy="2202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0" name="Google Shape;70;p7"/>
          <p:cNvSpPr txBox="1"/>
          <p:nvPr/>
        </p:nvSpPr>
        <p:spPr>
          <a:xfrm>
            <a:off x="9315634" y="4466550"/>
            <a:ext cx="24855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Sekitar 28 juta warga Indonesia mengalami </a:t>
            </a:r>
            <a:r>
              <a:rPr b="1" lang="en-US"/>
              <a:t>kesulitan akses air bersih</a:t>
            </a:r>
            <a:endParaRPr b="1"/>
          </a:p>
        </p:txBody>
      </p:sp>
      <p:pic>
        <p:nvPicPr>
          <p:cNvPr id="71" name="Google Shape;7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2247" y="1943656"/>
            <a:ext cx="2232300" cy="2202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2" name="Google Shape;72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475" y="1943640"/>
            <a:ext cx="2232300" cy="2202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3" name="Google Shape;73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7321" y="1943650"/>
            <a:ext cx="2232300" cy="2202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558207" y="330541"/>
            <a:ext cx="9622547" cy="6324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ct val="100000"/>
              <a:buFont typeface="Montserrat"/>
              <a:buNone/>
            </a:pPr>
            <a:r>
              <a:rPr lang="en-US"/>
              <a:t>Pemerintah Indonesia terus Memperkuat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ct val="133333"/>
              <a:buFont typeface="Montserrat"/>
              <a:buNone/>
            </a:pPr>
            <a:r>
              <a:rPr lang="en-US"/>
              <a:t>Pembangunan Infrastruktur Air</a:t>
            </a:r>
            <a:endParaRPr sz="1800"/>
          </a:p>
        </p:txBody>
      </p:sp>
      <p:sp>
        <p:nvSpPr>
          <p:cNvPr id="79" name="Google Shape;79;p17"/>
          <p:cNvSpPr txBox="1"/>
          <p:nvPr/>
        </p:nvSpPr>
        <p:spPr>
          <a:xfrm>
            <a:off x="558207" y="1597502"/>
            <a:ext cx="10005900" cy="44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-32385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AutoNum type="arabicPeriod"/>
            </a:pPr>
            <a:r>
              <a:rPr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Pembangunan dan rehabilitasi lebih dari </a:t>
            </a:r>
            <a:r>
              <a:rPr b="1"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60 bendungan nasional:</a:t>
            </a:r>
            <a:r>
              <a:rPr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proyek bendungan dan irigasi mencatat perkembangan signifikan guna meningkatkan ketersediaan air serta mendukung sektor pertanian dan kebutuhan domestik. </a:t>
            </a:r>
            <a:r>
              <a:rPr b="1"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Antara 2015 hingga 2023</a:t>
            </a:r>
            <a:r>
              <a:rPr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Kementerian PUPR membangun 61 bendungan yang mencakup area seluas 1,18 juta hektare (ha), dengan rata-rata pembangunan 131 ribu ha per tahun. Bendungan terbesar, Pamukkulu di Kabupaten Takalar, Sulawesi Selatan, memiliki kapasitas 82 juta meter kubik.  </a:t>
            </a:r>
            <a:endParaRPr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385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AutoNum type="arabicPeriod"/>
            </a:pPr>
            <a:r>
              <a:rPr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Modernisasi jaringan irigasi seluas jutaan hektar: I</a:t>
            </a:r>
            <a:r>
              <a:rPr b="1"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ndonesia saat ini memiliki daerah irigasi (DI) seluas 9.136.028 hektar</a:t>
            </a:r>
            <a:r>
              <a:rPr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Modernisasi irigasi dilakukan melalui kegiatan perbaikan dan pembaruan keandalan penyediaan air irigasi, perbaikan sarana dan prasarana irigasi, penyempurnaan sistem pengelolaan irigasi, penguatan institusi pengelola irigasi, serta pemberdayaan sumber daya manusia.  </a:t>
            </a:r>
            <a:endParaRPr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385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AutoNum type="arabicPeriod"/>
            </a:pPr>
            <a:r>
              <a:rPr b="1"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Percepatan penyediaan air minum aman dan sanitasi layak</a:t>
            </a:r>
            <a:r>
              <a:rPr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Cakupan akses air minum layak di Indonesia pada 2023 mencapai 91,72 persen dan ditargetkan 100 persen pada akhir tahun 2024.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84ab448f5_1_18"/>
          <p:cNvSpPr txBox="1"/>
          <p:nvPr>
            <p:ph type="title"/>
          </p:nvPr>
        </p:nvSpPr>
        <p:spPr>
          <a:xfrm>
            <a:off x="558207" y="330541"/>
            <a:ext cx="96225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ct val="100000"/>
              <a:buFont typeface="Montserrat"/>
              <a:buNone/>
            </a:pPr>
            <a:r>
              <a:rPr lang="en-US"/>
              <a:t>P</a:t>
            </a:r>
            <a:r>
              <a:rPr lang="en-US"/>
              <a:t>embangunan Infrastruktur Air Prioritas Utama dalam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A2"/>
              </a:buClr>
              <a:buSzPct val="133333"/>
              <a:buFont typeface="Montserrat"/>
              <a:buNone/>
            </a:pPr>
            <a:r>
              <a:rPr lang="en-US"/>
              <a:t>Proyek Strategis Nasional</a:t>
            </a:r>
            <a:endParaRPr sz="1800"/>
          </a:p>
        </p:txBody>
      </p:sp>
      <p:sp>
        <p:nvSpPr>
          <p:cNvPr id="85" name="Google Shape;85;g3684ab448f5_1_18"/>
          <p:cNvSpPr txBox="1"/>
          <p:nvPr/>
        </p:nvSpPr>
        <p:spPr>
          <a:xfrm>
            <a:off x="4596001" y="4176075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Bendungan dan jaringan irigasi menjadi salah satu fokus pembangunan</a:t>
            </a:r>
            <a:r>
              <a:rPr lang="en-US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karena peran bendungan dan jaringan irigasi sangat vital untuk memastikan ketersedian air yang cukup untuk mendukung kegiatan pertanian.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" name="Google Shape;86;g3684ab448f5_1_18"/>
          <p:cNvSpPr txBox="1"/>
          <p:nvPr/>
        </p:nvSpPr>
        <p:spPr>
          <a:xfrm>
            <a:off x="8710475" y="4040775"/>
            <a:ext cx="3000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Kemenko Infra akan terus mendorong penguatan koordinasi lintas sektor</a:t>
            </a:r>
            <a:r>
              <a:rPr lang="en-US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karena kami meyakini bahwa isu pelestarian air dan ketahanan pangan tidak dapat diselesaikan secara sektoral atau terfragmentasi.</a:t>
            </a:r>
            <a:endParaRPr sz="1000"/>
          </a:p>
        </p:txBody>
      </p:sp>
      <p:sp>
        <p:nvSpPr>
          <p:cNvPr id="87" name="Google Shape;87;g3684ab448f5_1_18"/>
          <p:cNvSpPr txBox="1"/>
          <p:nvPr/>
        </p:nvSpPr>
        <p:spPr>
          <a:xfrm>
            <a:off x="481525" y="4176075"/>
            <a:ext cx="3175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Presiden telah menerbitkan Instruksi Presiden Nomor 2 Tahun 2025 </a:t>
            </a:r>
            <a:endParaRPr b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sebagai payung koordinatif bagi seluruh K/L/D untu</a:t>
            </a: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 mempercepat peningkatan infrastruktur irigasi, rehabilitasi jaringan irigasi yang rusak.</a:t>
            </a:r>
            <a:endParaRPr sz="1000"/>
          </a:p>
        </p:txBody>
      </p:sp>
      <p:pic>
        <p:nvPicPr>
          <p:cNvPr id="88" name="Google Shape;88;g3684ab448f5_1_18"/>
          <p:cNvPicPr preferRelativeResize="0"/>
          <p:nvPr/>
        </p:nvPicPr>
        <p:blipFill rotWithShape="1">
          <a:blip r:embed="rId3">
            <a:alphaModFix/>
          </a:blip>
          <a:srcRect b="0" l="23664" r="16712" t="0"/>
          <a:stretch/>
        </p:blipFill>
        <p:spPr>
          <a:xfrm>
            <a:off x="4856000" y="1183000"/>
            <a:ext cx="2480100" cy="2772900"/>
          </a:xfrm>
          <a:prstGeom prst="round1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9" name="Google Shape;89;g3684ab448f5_1_18" title="Screen Shot 2025-06-15 at 19.13.57.png"/>
          <p:cNvPicPr preferRelativeResize="0"/>
          <p:nvPr/>
        </p:nvPicPr>
        <p:blipFill rotWithShape="1">
          <a:blip r:embed="rId4">
            <a:alphaModFix/>
          </a:blip>
          <a:srcRect b="0" l="9008" r="0" t="0"/>
          <a:stretch/>
        </p:blipFill>
        <p:spPr>
          <a:xfrm>
            <a:off x="8970462" y="1183000"/>
            <a:ext cx="2480100" cy="2772900"/>
          </a:xfrm>
          <a:prstGeom prst="round1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" name="Google Shape;90;g3684ab448f5_1_18" title="Screen Shot 2025-06-16 at 06.52.3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738" y="1167125"/>
            <a:ext cx="2494800" cy="2804700"/>
          </a:xfrm>
          <a:prstGeom prst="round1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G20 INDONESIA Grid 16:9">
  <a:themeElements>
    <a:clrScheme name="G20 INDONESIA Grid 16:9">
      <a:dk1>
        <a:srgbClr val="0A0A0A"/>
      </a:dk1>
      <a:lt1>
        <a:srgbClr val="FFFFFF"/>
      </a:lt1>
      <a:dk2>
        <a:srgbClr val="A7A7A7"/>
      </a:dk2>
      <a:lt2>
        <a:srgbClr val="535353"/>
      </a:lt2>
      <a:accent1>
        <a:srgbClr val="012112"/>
      </a:accent1>
      <a:accent2>
        <a:srgbClr val="00B054"/>
      </a:accent2>
      <a:accent3>
        <a:srgbClr val="D4DF33"/>
      </a:accent3>
      <a:accent4>
        <a:srgbClr val="3EAD92"/>
      </a:accent4>
      <a:accent5>
        <a:srgbClr val="6E6F73"/>
      </a:accent5>
      <a:accent6>
        <a:srgbClr val="FFC0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2025-02-28T06:03:04Z</dcterms:created>
  <dc:creator>Ekka Lusniady</dc:creator>
</cp:coreProperties>
</file>