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384" r:id="rId4"/>
    <p:sldId id="615" r:id="rId5"/>
    <p:sldId id="622" r:id="rId6"/>
    <p:sldId id="624" r:id="rId7"/>
    <p:sldId id="626" r:id="rId8"/>
    <p:sldId id="628" r:id="rId9"/>
    <p:sldId id="631" r:id="rId10"/>
    <p:sldId id="630" r:id="rId11"/>
    <p:sldId id="632" r:id="rId12"/>
    <p:sldId id="633" r:id="rId13"/>
    <p:sldId id="634" r:id="rId14"/>
    <p:sldId id="635" r:id="rId15"/>
    <p:sldId id="636" r:id="rId16"/>
    <p:sldId id="637" r:id="rId17"/>
    <p:sldId id="639" r:id="rId18"/>
    <p:sldId id="638" r:id="rId19"/>
    <p:sldId id="640" r:id="rId20"/>
    <p:sldId id="641" r:id="rId21"/>
    <p:sldId id="642" r:id="rId22"/>
    <p:sldId id="643" r:id="rId23"/>
    <p:sldId id="330" r:id="rId24"/>
  </p:sldIdLst>
  <p:sldSz cx="9144000" cy="6858000" type="screen4x3"/>
  <p:notesSz cx="6858000" cy="910082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9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31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03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75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50"/>
    <a:srgbClr val="61898A"/>
    <a:srgbClr val="800080"/>
    <a:srgbClr val="665A00"/>
    <a:srgbClr val="998700"/>
    <a:srgbClr val="FFE947"/>
    <a:srgbClr val="994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69"/>
  </p:normalViewPr>
  <p:slideViewPr>
    <p:cSldViewPr showGuides="1">
      <p:cViewPr>
        <p:scale>
          <a:sx n="50" d="100"/>
          <a:sy n="50" d="100"/>
        </p:scale>
        <p:origin x="1692" y="356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89BD39-79F2-4B25-A587-1D46AD5B2A42}" type="datetimeFigureOut">
              <a:rPr lang="en-US" altLang="en-US"/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8F8CC92-FC0D-4075-84BE-C7C46F0DB17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285589-1445-41FA-ADC5-AE0FA7951C27}" type="datetimeFigureOut">
              <a:rPr lang="en-US" altLang="en-US"/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2763"/>
            <a:ext cx="5486400" cy="4095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B94DEFB-1D0D-4E8D-AC41-8481441662E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AD34-D32B-4F5E-B491-1B460884D2AC}" type="datetime1">
              <a:rPr lang="en-ID" altLang="en-US"/>
            </a:fld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0AA7262-0313-49F9-B5F8-CD6AC2887DB4}" type="slidenum">
              <a:rPr lang="en-US" altLang="en-US"/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1879-6FF2-4DA1-B2A3-64F1C79A9B34}" type="datetime1">
              <a:rPr lang="en-ID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86C1-9844-41F5-AB15-DF174EF6B57E}" type="slidenum">
              <a:rPr lang="en-US" altLang="en-US"/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9EBFCD9-757C-4947-9EA5-CDC151CBA120}" type="slidenum">
              <a:rPr lang="en-US" altLang="en-US"/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639B-59DD-4329-B110-6803A909904D}" type="datetime1">
              <a:rPr lang="en-ID" altLang="en-US"/>
            </a:fld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1325" y="1803400"/>
            <a:ext cx="5826125" cy="394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789" y="671247"/>
            <a:ext cx="8250148" cy="751155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1325" y="6286500"/>
            <a:ext cx="5826125" cy="571500"/>
          </a:xfrm>
        </p:spPr>
        <p:txBody>
          <a:bodyPr lIns="0" tIns="0" rIns="0" bIns="0" anchorCtr="0"/>
          <a:lstStyle>
            <a:lvl1pPr algn="l">
              <a:defRPr sz="900" b="1" i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planning.org/npc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457950" y="6286500"/>
            <a:ext cx="2233613" cy="571500"/>
          </a:xfrm>
        </p:spPr>
        <p:txBody>
          <a:bodyPr lIns="0" tIns="0" rIns="0" bIns="0" anchorCtr="0"/>
          <a:lstStyle>
            <a:lvl1pPr algn="r">
              <a:defRPr sz="900" b="0" i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316B008-924B-1145-9F22-8147AFD7940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1325" y="1803400"/>
            <a:ext cx="5826125" cy="394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789" y="671247"/>
            <a:ext cx="8250148" cy="751155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1325" y="6286500"/>
            <a:ext cx="5826125" cy="571500"/>
          </a:xfrm>
        </p:spPr>
        <p:txBody>
          <a:bodyPr lIns="0" tIns="0" rIns="0" bIns="0" anchorCtr="0"/>
          <a:lstStyle>
            <a:lvl1pPr algn="l">
              <a:defRPr sz="900" b="1" i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planning.org/npc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457950" y="6286500"/>
            <a:ext cx="2233613" cy="571500"/>
          </a:xfrm>
        </p:spPr>
        <p:txBody>
          <a:bodyPr lIns="0" tIns="0" rIns="0" bIns="0" anchorCtr="0"/>
          <a:lstStyle>
            <a:lvl1pPr algn="r">
              <a:defRPr sz="900" b="0" i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96F23FB-B01A-DF4D-8880-518237A36DF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Ba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1325" y="1803400"/>
            <a:ext cx="5826125" cy="394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789" y="671247"/>
            <a:ext cx="8250148" cy="751155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1325" y="6286500"/>
            <a:ext cx="5826125" cy="571500"/>
          </a:xfrm>
        </p:spPr>
        <p:txBody>
          <a:bodyPr lIns="0" tIns="0" rIns="0" bIns="0" anchorCtr="0"/>
          <a:lstStyle>
            <a:lvl1pPr algn="l">
              <a:defRPr sz="900" b="1" i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planning.org/npc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457950" y="6286500"/>
            <a:ext cx="2233613" cy="571500"/>
          </a:xfrm>
        </p:spPr>
        <p:txBody>
          <a:bodyPr lIns="0" tIns="0" rIns="0" bIns="0" anchorCtr="0"/>
          <a:lstStyle>
            <a:lvl1pPr algn="r">
              <a:defRPr sz="900" b="0" i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0B88C8F3-E9A8-FC41-839A-BB38FF6FD86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3E76-D6FD-4147-AA8A-B0416E181890}" type="datetime1">
              <a:rPr lang="en-ID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7B1D11D-C162-4204-9F3F-3DCB8F1544F9}" type="slidenum">
              <a:rPr lang="en-US" altLang="en-US"/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3189-7BD9-4574-9333-06C0681E3E01}" type="datetime1">
              <a:rPr lang="en-ID" altLang="en-US"/>
            </a:fld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436C230-A2CB-468C-A86C-C9B19CB6BC04}" type="slidenum">
              <a:rPr lang="en-US" altLang="en-US"/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189F-3BB5-4FD2-925D-37F52EF38A0C}" type="datetime1">
              <a:rPr lang="en-ID" altLang="en-US"/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8982C-9B66-4FEB-903F-7A90E97EADB5}" type="slidenum">
              <a:rPr lang="en-US" altLang="en-US"/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090F-427E-4FE3-B634-4BD644253D89}" type="datetime1">
              <a:rPr lang="en-ID" altLang="en-US"/>
            </a:fld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AA46C9B-77D8-43D5-A113-10CCC65A5490}" type="slidenum">
              <a:rPr lang="en-US" altLang="en-US"/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A9B7-9A2E-4632-B819-99E199256C34}" type="datetime1">
              <a:rPr lang="en-ID" altLang="en-US"/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A5F97D9-2F15-48D4-ABBE-0E64F2B6F5B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47C4-0098-4BB2-9A9C-93B8FE770D38}" type="datetime1">
              <a:rPr lang="en-ID" altLang="en-US"/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367D17-B8E3-482E-9252-5D77D5C42DA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CBC42DF-8A9C-463B-ABE8-619724282F19}" type="slidenum">
              <a:rPr lang="en-US" altLang="en-US"/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2AA4-173B-4CFC-A84F-281052D79169}" type="datetime1">
              <a:rPr lang="en-ID" altLang="en-US"/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3CC6B59-2965-4F9A-A58A-0E2987C5AC8D}" type="slidenum">
              <a:rPr lang="en-US" altLang="en-US"/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E270-B091-4B6F-9CB2-BB16E53B6266}" type="datetime1">
              <a:rPr lang="en-ID" altLang="en-US"/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0E">
            <a:alpha val="2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A4EC7A-3A65-4C1F-A259-9D6FA9E7D945}" type="datetime1">
              <a:rPr lang="en-ID" altLang="en-US"/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91E7A0E5-659F-4C25-97A1-9CD353EA1830}" type="slidenum">
              <a:rPr lang="en-US" altLang="en-US"/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17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548005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105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7280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7033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oswar.mungkasa63@gm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22580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911860" indent="12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anose="02020503060305020303" charset="0"/>
                <a:cs typeface="Bell MT" panose="02020503060305020303" charset="0"/>
              </a:rPr>
              <a:t>Menilik </a:t>
            </a:r>
            <a:br>
              <a:rPr lang="en-US" altLang="en-US" sz="3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anose="02020503060305020303" charset="0"/>
                <a:cs typeface="Bell MT" panose="02020503060305020303" charset="0"/>
              </a:rPr>
            </a:br>
            <a:r>
              <a:rPr lang="en-US" altLang="en-US" sz="3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anose="02020503060305020303" charset="0"/>
                <a:cs typeface="Bell MT" panose="02020503060305020303" charset="0"/>
              </a:rPr>
              <a:t>Manajemen Pengetahuan </a:t>
            </a:r>
            <a:br>
              <a:rPr lang="en-US" altLang="en-US" sz="3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anose="02020503060305020303" charset="0"/>
                <a:cs typeface="Bell MT" panose="02020503060305020303" charset="0"/>
              </a:rPr>
            </a:br>
            <a:r>
              <a:rPr lang="en-US" altLang="en-US" sz="3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anose="02020503060305020303" charset="0"/>
                <a:cs typeface="Bell MT" panose="02020503060305020303" charset="0"/>
              </a:rPr>
              <a:t>Dana Mitra Lingkungan</a:t>
            </a:r>
            <a:br>
              <a:rPr lang="en-US" altLang="en-US" sz="3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anose="02020503060305020303" charset="0"/>
                <a:cs typeface="Bell MT" panose="02020503060305020303" charset="0"/>
              </a:rPr>
            </a:br>
            <a:r>
              <a:rPr lang="en-US" altLang="en-US" sz="1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z="1000" b="1" dirty="0" err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057400" y="3276600"/>
            <a:ext cx="5105400" cy="1340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b="1" dirty="0" err="1"/>
          </a:p>
          <a:p>
            <a:pPr algn="ctr" eaLnBrk="1" hangingPunct="1">
              <a:defRPr/>
            </a:pPr>
            <a:r>
              <a:rPr lang="en-US" sz="2800" b="1" dirty="0" err="1"/>
              <a:t>Oswar</a:t>
            </a:r>
            <a:r>
              <a:rPr lang="en-US" sz="2800" b="1" dirty="0"/>
              <a:t> </a:t>
            </a:r>
            <a:r>
              <a:rPr lang="en-US" sz="2800" b="1" dirty="0" err="1"/>
              <a:t>Mungkasa</a:t>
            </a:r>
            <a:endParaRPr lang="en-US" sz="2800" b="1" dirty="0" err="1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sz="2200" dirty="0"/>
              <a:t>Dana Mitra Lingkungan</a:t>
            </a:r>
            <a:endParaRPr lang="en-US" sz="2200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828800" y="5257800"/>
            <a:ext cx="5494655" cy="1196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/>
              <a:t>.</a:t>
            </a:r>
            <a:endParaRPr lang="en-US" altLang="en-US" dirty="0"/>
          </a:p>
          <a:p>
            <a:pPr algn="ctr" eaLnBrk="1" hangingPunct="1">
              <a:defRPr/>
            </a:pPr>
            <a:r>
              <a:rPr lang="en-US" altLang="en-US" sz="2000" dirty="0"/>
              <a:t>Diskusi Pengelolaan Pengetahuan dan Data </a:t>
            </a:r>
            <a:endParaRPr lang="en-US" altLang="en-US" sz="2000" dirty="0"/>
          </a:p>
          <a:p>
            <a:pPr algn="ctr" eaLnBrk="1" hangingPunct="1">
              <a:defRPr/>
            </a:pPr>
            <a:r>
              <a:rPr lang="en-US" altLang="en-US" sz="2000" dirty="0"/>
              <a:t>GEF Indonesia SCIP</a:t>
            </a:r>
            <a:endParaRPr lang="en-US" altLang="en-US" sz="2000" dirty="0"/>
          </a:p>
          <a:p>
            <a:pPr algn="ctr" eaLnBrk="1" hangingPunct="1">
              <a:defRPr/>
            </a:pPr>
            <a:r>
              <a:rPr lang="en-US" altLang="en-AU" sz="2000" dirty="0"/>
              <a:t>Jakarta 12</a:t>
            </a:r>
            <a:r>
              <a:rPr lang="en-AU" altLang="en-US" sz="2000" dirty="0"/>
              <a:t> </a:t>
            </a:r>
            <a:r>
              <a:rPr lang="en-US" altLang="en-AU" sz="2000" dirty="0"/>
              <a:t>Desember </a:t>
            </a:r>
            <a:r>
              <a:rPr lang="en-AU" altLang="en-US" sz="2000" dirty="0"/>
              <a:t>202</a:t>
            </a:r>
            <a:r>
              <a:rPr lang="en-US" altLang="en-AU" sz="2000" dirty="0"/>
              <a:t>5</a:t>
            </a:r>
            <a:endParaRPr lang="en-US" altLang="en-AU" sz="2000" dirty="0"/>
          </a:p>
        </p:txBody>
      </p:sp>
      <p:pic>
        <p:nvPicPr>
          <p:cNvPr id="5" name="Picture 4" descr="A green leaf with a black background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1657985" cy="1272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(8)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14500"/>
            <a:ext cx="8884285" cy="4983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(9)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714500"/>
            <a:ext cx="8838565" cy="4983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(10)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1714500"/>
            <a:ext cx="8897620" cy="5016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6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36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95250" y="1282700"/>
            <a:ext cx="9001760" cy="5344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>
              <a:spcAft>
                <a:spcPct val="60000"/>
              </a:spcAft>
            </a:pPr>
            <a:r>
              <a:rPr sz="3200" b="1"/>
              <a:t>Tujuan</a:t>
            </a:r>
            <a:r>
              <a:rPr sz="2800" b="1"/>
              <a:t> </a:t>
            </a:r>
            <a:r>
              <a:rPr sz="2900"/>
              <a:t>memastikan pengetahuan </a:t>
            </a:r>
            <a:r>
              <a:rPr lang="en-US" sz="2900"/>
              <a:t>lingkungan hidup baik internal maupun eksternal </a:t>
            </a:r>
            <a:r>
              <a:rPr sz="2900"/>
              <a:t>dapat dikumpulkan, dibagikan, dan diterapkan untuk meningkatkan kinerja, efisiensi, inovasi, dan kualitas layanan</a:t>
            </a:r>
            <a:r>
              <a:rPr lang="en-US" sz="2900"/>
              <a:t> para pemangku kepentingan</a:t>
            </a:r>
            <a:endParaRPr lang="en-US" sz="2900"/>
          </a:p>
          <a:p>
            <a:pPr>
              <a:spcAft>
                <a:spcPct val="60000"/>
              </a:spcAft>
            </a:pPr>
            <a:r>
              <a:rPr lang="en-US" altLang="en-US" sz="3200" b="1"/>
              <a:t>Sasaran</a:t>
            </a:r>
            <a:r>
              <a:rPr lang="en-US" altLang="en-US" sz="2800" b="1"/>
              <a:t> </a:t>
            </a:r>
            <a:r>
              <a:rPr lang="en-US" altLang="en-US" sz="2900"/>
              <a:t>tersedianya pengetahuan lingkungan hidup yang mudah diakses, digunakannya praktik terbaik secara konsisten, terbangunnya budaya berbagi dan pembelajaran, serta meningkatnya kemampuan pemangku kepentingan menyelesaikan masalah dan mencapai target kinerja.</a:t>
            </a:r>
            <a:endParaRPr lang="en-US" altLang="en-US" sz="2900"/>
          </a:p>
          <a:p>
            <a:pPr>
              <a:spcAft>
                <a:spcPct val="60000"/>
              </a:spcAft>
            </a:pPr>
            <a:endParaRPr lang="en-US" altLang="en-US"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6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36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1765" y="1375410"/>
            <a:ext cx="8916035" cy="5251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>
              <a:spcAft>
                <a:spcPct val="60000"/>
              </a:spcAft>
            </a:pPr>
            <a:r>
              <a:rPr sz="3200" b="1"/>
              <a:t>T</a:t>
            </a:r>
            <a:r>
              <a:rPr lang="en-US" sz="3200" b="1"/>
              <a:t>arget</a:t>
            </a:r>
            <a:r>
              <a:rPr sz="2800" b="1"/>
              <a:t> </a:t>
            </a:r>
            <a:r>
              <a:rPr lang="en-US" sz="2800" b="1"/>
              <a:t>pemanfaat </a:t>
            </a:r>
            <a:r>
              <a:rPr lang="en-US" sz="2800"/>
              <a:t>seluruh pemangku kepentingan lingkungan hidup baik pemerintah maupun masyarakat </a:t>
            </a:r>
            <a:endParaRPr lang="en-US" sz="2800"/>
          </a:p>
          <a:p>
            <a:pPr marL="156845" indent="3810">
              <a:spcAft>
                <a:spcPct val="60000"/>
              </a:spcAft>
            </a:pPr>
            <a:r>
              <a:rPr lang="en-US" altLang="en-US" sz="3200" b="1"/>
              <a:t>Sumber daya manusia </a:t>
            </a:r>
            <a:r>
              <a:rPr lang="en-US" altLang="en-US" sz="2800"/>
              <a:t>pengelola materi pengetahuan dan pengendali kualitas pengetahuan   (1 orang) dan pendukung administrasi dan teknis       (1 orang) </a:t>
            </a:r>
            <a:endParaRPr lang="en-US" altLang="en-US" sz="2800"/>
          </a:p>
          <a:p>
            <a:pPr marL="156845" indent="3810">
              <a:spcAft>
                <a:spcPct val="60000"/>
              </a:spcAft>
            </a:pPr>
            <a:r>
              <a:rPr lang="en-US" altLang="en-US" sz="3200" b="1"/>
              <a:t>Strategi pengelolaan </a:t>
            </a:r>
            <a:r>
              <a:rPr lang="en-US" altLang="en-US" sz="2800">
                <a:solidFill>
                  <a:srgbClr val="C00000"/>
                </a:solidFill>
              </a:rPr>
              <a:t>produk </a:t>
            </a:r>
            <a:r>
              <a:rPr lang="en-US" altLang="en-US" sz="2800"/>
              <a:t>(menghasilkan pengetahuan/internal); </a:t>
            </a:r>
            <a:r>
              <a:rPr lang="en-US" altLang="en-US" sz="2800">
                <a:solidFill>
                  <a:srgbClr val="C00000"/>
                </a:solidFill>
              </a:rPr>
              <a:t>hub/penghubung</a:t>
            </a:r>
            <a:r>
              <a:rPr lang="en-US" altLang="en-US" sz="2800"/>
              <a:t> (membagikan pengetahuan); </a:t>
            </a:r>
            <a:r>
              <a:rPr lang="en-US" altLang="en-US" sz="2800">
                <a:solidFill>
                  <a:srgbClr val="C00000"/>
                </a:solidFill>
              </a:rPr>
              <a:t>jejaring</a:t>
            </a:r>
            <a:r>
              <a:rPr lang="en-US" altLang="en-US" sz="2800"/>
              <a:t> (memperluas jangkauan)</a:t>
            </a: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6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36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2400" y="1447800"/>
            <a:ext cx="8916035" cy="5251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>
              <a:spcAft>
                <a:spcPct val="60000"/>
              </a:spcAft>
            </a:pPr>
            <a:endParaRPr lang="en-US" sz="3200" b="1"/>
          </a:p>
          <a:p>
            <a:pPr marL="93345" indent="-33020">
              <a:spcAft>
                <a:spcPct val="60000"/>
              </a:spcAft>
            </a:pPr>
            <a:r>
              <a:rPr lang="en-US" sz="3200" b="1"/>
              <a:t>Produk</a:t>
            </a:r>
            <a:r>
              <a:rPr sz="2800" b="1"/>
              <a:t> </a:t>
            </a:r>
            <a:r>
              <a:rPr lang="en-US" sz="2800" b="1"/>
              <a:t> </a:t>
            </a:r>
            <a:r>
              <a:rPr lang="en-US" sz="2800"/>
              <a:t>standar seperti laporan, audio visual, dan lainnya; produk andalan NEWSLETTER Dwi Mingguan.</a:t>
            </a:r>
            <a:endParaRPr lang="en-US" sz="2800"/>
          </a:p>
          <a:p>
            <a:pPr marL="93345" indent="-33020">
              <a:spcAft>
                <a:spcPct val="60000"/>
              </a:spcAft>
            </a:pPr>
            <a:r>
              <a:rPr lang="en-US" sz="3200" b="1">
                <a:sym typeface="+mn-ea"/>
              </a:rPr>
              <a:t>Media</a:t>
            </a:r>
            <a:r>
              <a:rPr sz="3200" b="1">
                <a:sym typeface="+mn-ea"/>
              </a:rPr>
              <a:t> </a:t>
            </a:r>
            <a:r>
              <a:rPr lang="en-US" sz="2800">
                <a:solidFill>
                  <a:srgbClr val="C00000"/>
                </a:solidFill>
                <a:sym typeface="+mn-ea"/>
              </a:rPr>
              <a:t>Website/Situs</a:t>
            </a:r>
            <a:r>
              <a:rPr lang="en-US" sz="2800" b="1">
                <a:sym typeface="+mn-ea"/>
              </a:rPr>
              <a:t> </a:t>
            </a:r>
            <a:r>
              <a:rPr lang="en-US" sz="2800">
                <a:sym typeface="+mn-ea"/>
              </a:rPr>
              <a:t>(utama), </a:t>
            </a:r>
            <a:r>
              <a:rPr lang="en-US" sz="2800">
                <a:solidFill>
                  <a:srgbClr val="C00000"/>
                </a:solidFill>
                <a:sym typeface="+mn-ea"/>
              </a:rPr>
              <a:t>Newsletter </a:t>
            </a:r>
            <a:r>
              <a:rPr lang="en-US" sz="2800">
                <a:sym typeface="+mn-ea"/>
              </a:rPr>
              <a:t>(percepatan), </a:t>
            </a:r>
            <a:r>
              <a:rPr lang="en-US" sz="2800">
                <a:solidFill>
                  <a:srgbClr val="C00000"/>
                </a:solidFill>
                <a:sym typeface="+mn-ea"/>
              </a:rPr>
              <a:t>IG, X, Linkedin</a:t>
            </a:r>
            <a:r>
              <a:rPr lang="en-US" sz="2800">
                <a:sym typeface="+mn-ea"/>
              </a:rPr>
              <a:t> (pendukung) </a:t>
            </a:r>
            <a:endParaRPr lang="en-US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28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28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2400" y="1284605"/>
            <a:ext cx="8916035" cy="5414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 algn="ctr">
              <a:spcAft>
                <a:spcPct val="60000"/>
              </a:spcAft>
            </a:pPr>
            <a:r>
              <a:rPr lang="en-US" sz="2600"/>
              <a:t>Ragam Produk - Website.</a:t>
            </a:r>
            <a:endParaRPr lang="en-US" sz="2600"/>
          </a:p>
          <a:p>
            <a:pPr marL="93345" indent="-33020" algn="ctr">
              <a:spcAft>
                <a:spcPct val="60000"/>
              </a:spcAft>
            </a:pPr>
            <a:endParaRPr lang="en-US" altLang="en-US" sz="2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88160"/>
            <a:ext cx="9144000" cy="5069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28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28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2400" y="1284605"/>
            <a:ext cx="8916035" cy="5414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 algn="ctr">
              <a:spcAft>
                <a:spcPct val="60000"/>
              </a:spcAft>
            </a:pPr>
            <a:r>
              <a:rPr lang="en-US" sz="2600"/>
              <a:t>Ragam Produk - Website.</a:t>
            </a:r>
            <a:endParaRPr lang="en-US" sz="2600" b="1"/>
          </a:p>
          <a:p>
            <a:pPr marL="93345" indent="-33020" algn="ctr">
              <a:spcAft>
                <a:spcPct val="60000"/>
              </a:spcAft>
            </a:pPr>
            <a:endParaRPr lang="en-US" altLang="en-US" sz="2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812290"/>
            <a:ext cx="8916035" cy="4886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28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28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2400" y="1284605"/>
            <a:ext cx="8916035" cy="5414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 algn="ctr">
              <a:spcAft>
                <a:spcPct val="60000"/>
              </a:spcAft>
            </a:pPr>
            <a:r>
              <a:rPr lang="en-US" sz="2600"/>
              <a:t>Ragam Produk - NEWSLETTER</a:t>
            </a:r>
            <a:endParaRPr lang="en-US" sz="2600" b="1"/>
          </a:p>
          <a:p>
            <a:pPr marL="93345" indent="-33020" algn="ctr">
              <a:spcAft>
                <a:spcPct val="60000"/>
              </a:spcAft>
            </a:pPr>
            <a:endParaRPr lang="en-US" altLang="en-US" sz="2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714500"/>
            <a:ext cx="8888730" cy="49771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28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28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2400" y="1284605"/>
            <a:ext cx="8916035" cy="5414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 algn="ctr">
              <a:spcAft>
                <a:spcPct val="60000"/>
              </a:spcAft>
            </a:pPr>
            <a:r>
              <a:rPr lang="en-US" sz="2600"/>
              <a:t>Ragam Produk - IG, X, Linkedin</a:t>
            </a:r>
            <a:endParaRPr lang="en-US" sz="2600" b="1"/>
          </a:p>
          <a:p>
            <a:pPr marL="93345" indent="-33020" algn="ctr">
              <a:spcAft>
                <a:spcPct val="60000"/>
              </a:spcAft>
            </a:pPr>
            <a:endParaRPr lang="en-US" alt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1714500"/>
            <a:ext cx="8949690" cy="4984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7439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>
                <a:cs typeface="MS PGothic" panose="020B0600070205080204" pitchFamily="34" charset="-128"/>
              </a:rPr>
              <a:t>Kisi </a:t>
            </a:r>
            <a:r>
              <a:rPr lang="en-US" dirty="0" err="1">
                <a:cs typeface="MS PGothic" panose="020B0600070205080204" pitchFamily="34" charset="-128"/>
              </a:rPr>
              <a:t>Tayangan </a:t>
            </a:r>
            <a:br>
              <a:rPr lang="en-US" dirty="0" err="1">
                <a:cs typeface="MS PGothic" panose="020B0600070205080204" pitchFamily="34" charset="-128"/>
              </a:rPr>
            </a:br>
            <a:r>
              <a:rPr lang="en-US" sz="1200" dirty="0">
                <a:cs typeface="MS PGothic" panose="020B0600070205080204" pitchFamily="34" charset="-128"/>
              </a:rPr>
              <a:t>.</a:t>
            </a:r>
            <a:endParaRPr lang="id-ID" sz="1200" dirty="0">
              <a:cs typeface="MS PGothic" panose="020B0600070205080204" pitchFamily="34" charset="-128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192405" y="1231265"/>
            <a:ext cx="8695690" cy="535749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None/>
              <a:defRPr/>
            </a:pPr>
            <a:endParaRPr lang="en-US" altLang="en-US" sz="2200" dirty="0" err="1">
              <a:solidFill>
                <a:srgbClr val="C00000"/>
              </a:solidFill>
            </a:endParaRPr>
          </a:p>
          <a:p>
            <a:pPr marL="342900" indent="-34290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o"/>
              <a:defRPr/>
            </a:pPr>
            <a:r>
              <a:rPr lang="en-US" altLang="en-US" sz="2200" dirty="0" err="1">
                <a:solidFill>
                  <a:srgbClr val="C00000"/>
                </a:solidFill>
              </a:rPr>
              <a:t>Pengenalan Manajemen Pengetahuan</a:t>
            </a:r>
            <a:endParaRPr lang="en-US" altLang="en-US" sz="2200" dirty="0" err="1">
              <a:solidFill>
                <a:srgbClr val="C00000"/>
              </a:solidFill>
            </a:endParaRPr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err="1"/>
              <a:t>Pentingnya pengetahuan</a:t>
            </a:r>
            <a:endParaRPr lang="en-US" altLang="en-US" sz="2000" i="1" dirty="0" err="1"/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err="1"/>
              <a:t>Kaitan Data, Informasi dan Pengetahuan</a:t>
            </a:r>
            <a:endParaRPr lang="en-US" altLang="en-US" sz="2000" i="1" dirty="0" err="1"/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err="1"/>
              <a:t>Tipe Pengetahuan</a:t>
            </a:r>
            <a:endParaRPr lang="en-US" altLang="en-US" sz="2000" i="1" dirty="0" err="1"/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err="1"/>
              <a:t>Pengertian dan Tahapan Pengelolaan Pengetahuan</a:t>
            </a:r>
            <a:endParaRPr lang="en-US" altLang="en-US" sz="2000" i="1" dirty="0" err="1"/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>
                <a:solidFill>
                  <a:schemeClr val="tx1"/>
                </a:solidFill>
              </a:rPr>
              <a:t> 6 Tahapan Pengelolaan Pengetahuan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>
                <a:solidFill>
                  <a:schemeClr val="tx1"/>
                </a:solidFill>
              </a:rPr>
              <a:t>Elemen Pengelolaan Pengetahuan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>
                <a:solidFill>
                  <a:srgbClr val="C00000"/>
                </a:solidFill>
              </a:rPr>
              <a:t>.</a:t>
            </a:r>
            <a:endParaRPr lang="en-US" altLang="en-US" sz="220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o"/>
              <a:defRPr/>
            </a:pP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C00000"/>
                </a:solidFill>
              </a:rPr>
              <a:t>Manajemen Pengetahuan Dana Mitra Lingkungan</a:t>
            </a:r>
            <a:endParaRPr lang="en-US" altLang="en-US" sz="22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§"/>
              <a:defRPr/>
            </a:pPr>
            <a:r>
              <a:rPr lang="en-US" altLang="en-US" sz="2000" i="1" dirty="0">
                <a:solidFill>
                  <a:schemeClr val="tx1"/>
                </a:solidFill>
              </a:rPr>
              <a:t>Tujuan dan Sasaran 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§"/>
              <a:defRPr/>
            </a:pPr>
            <a:r>
              <a:rPr lang="en-US" altLang="en-US" sz="2000" i="1" dirty="0">
                <a:solidFill>
                  <a:schemeClr val="tx1"/>
                </a:solidFill>
              </a:rPr>
              <a:t>Target pemanfaat, Sumber daya manusia, Strategi pengelolaan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§"/>
              <a:defRPr/>
            </a:pPr>
            <a:r>
              <a:rPr lang="en-US" altLang="en-US" sz="2000" i="1" dirty="0">
                <a:solidFill>
                  <a:schemeClr val="tx1"/>
                </a:solidFill>
              </a:rPr>
              <a:t>Produk dan Media 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§"/>
              <a:defRPr/>
            </a:pPr>
            <a:r>
              <a:rPr lang="en-US" altLang="en-US" sz="2000" i="1" dirty="0">
                <a:solidFill>
                  <a:schemeClr val="tx1"/>
                </a:solidFill>
              </a:rPr>
              <a:t>Ragam Produk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None/>
              <a:defRPr/>
            </a:pPr>
            <a:endParaRPr lang="en-US" altLang="en-US" sz="2000" dirty="0">
              <a:solidFill>
                <a:srgbClr val="C00000"/>
              </a:solidFill>
            </a:endParaRP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o"/>
              <a:defRPr/>
            </a:pPr>
            <a:r>
              <a:rPr lang="en-US" altLang="en-US" sz="2200" dirty="0">
                <a:solidFill>
                  <a:srgbClr val="C00000"/>
                </a:solidFill>
              </a:rPr>
              <a:t>Pembelajaran</a:t>
            </a:r>
            <a:endParaRPr lang="en-US" altLang="en-US" sz="22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None/>
              <a:defRPr/>
            </a:pPr>
            <a:r>
              <a:rPr lang="en-US" altLang="en-US" sz="2200" dirty="0"/>
              <a:t>.</a:t>
            </a:r>
            <a:endParaRPr lang="id-ID" altLang="en-US" sz="2200" dirty="0"/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2800" b="1" dirty="0">
                <a:solidFill>
                  <a:srgbClr val="00B050"/>
                </a:solidFill>
                <a:sym typeface="+mn-ea"/>
              </a:rPr>
              <a:t>DANA MITRA LINGKUNGAN</a:t>
            </a:r>
            <a:br>
              <a:rPr lang="en-US" sz="2800" dirty="0">
                <a:solidFill>
                  <a:srgbClr val="00B05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2400" y="1284605"/>
            <a:ext cx="8916035" cy="5414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 algn="ctr">
              <a:spcAft>
                <a:spcPct val="60000"/>
              </a:spcAft>
            </a:pPr>
            <a:r>
              <a:rPr lang="en-US" sz="2600"/>
              <a:t>Pemantauan - Pengguna </a:t>
            </a:r>
            <a:endParaRPr lang="en-US" sz="2600" b="1"/>
          </a:p>
          <a:p>
            <a:pPr marL="93345" indent="-33020" algn="ctr">
              <a:spcAft>
                <a:spcPct val="60000"/>
              </a:spcAft>
            </a:pPr>
            <a:endParaRPr lang="en-US" altLang="en-US" sz="2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714500"/>
            <a:ext cx="8967470" cy="5070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71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dirty="0">
                <a:solidFill>
                  <a:schemeClr val="tx1"/>
                </a:solidFill>
                <a:cs typeface="MS PGothic" panose="020B0600070205080204" pitchFamily="34" charset="-128"/>
              </a:rPr>
              <a:t>Pembelajaran Manajemen Pengetahuan</a:t>
            </a: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52400" y="1284605"/>
            <a:ext cx="8916035" cy="5414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p>
            <a:pPr marL="93345" indent="-33020" algn="ctr">
              <a:spcAft>
                <a:spcPct val="60000"/>
              </a:spcAft>
            </a:pPr>
            <a:r>
              <a:rPr lang="en-US" sz="2600" b="1">
                <a:solidFill>
                  <a:srgbClr val="C00000"/>
                </a:solidFill>
              </a:rPr>
              <a:t>Faktor Kesuksesan</a:t>
            </a:r>
            <a:endParaRPr lang="en-US" sz="2600" b="1">
              <a:solidFill>
                <a:srgbClr val="C00000"/>
              </a:solidFill>
            </a:endParaRPr>
          </a:p>
          <a:p>
            <a:pPr marL="93345" indent="-33020" algn="ctr">
              <a:lnSpc>
                <a:spcPct val="100000"/>
              </a:lnSpc>
              <a:spcBef>
                <a:spcPts val="0"/>
              </a:spcBef>
              <a:spcAft>
                <a:spcPts val="10"/>
              </a:spcAft>
            </a:pPr>
            <a:r>
              <a:rPr lang="en-US" altLang="en-US" sz="2600"/>
              <a:t>Kesuksesan KM ditentukan oleh kombinasi antara </a:t>
            </a:r>
            <a:r>
              <a:rPr lang="en-US" altLang="en-US" sz="2600">
                <a:solidFill>
                  <a:srgbClr val="C00000"/>
                </a:solidFill>
              </a:rPr>
              <a:t>komitmen kepemimpinan</a:t>
            </a:r>
            <a:r>
              <a:rPr lang="en-US" altLang="en-US" sz="2600"/>
              <a:t>, </a:t>
            </a:r>
            <a:r>
              <a:rPr lang="en-US" altLang="en-US" sz="2600">
                <a:solidFill>
                  <a:srgbClr val="C00000"/>
                </a:solidFill>
              </a:rPr>
              <a:t>budaya berbagi pengetahuan</a:t>
            </a:r>
            <a:r>
              <a:rPr lang="en-US" altLang="en-US" sz="2600"/>
              <a:t>, </a:t>
            </a:r>
            <a:r>
              <a:rPr lang="en-US" altLang="en-US" sz="2600">
                <a:solidFill>
                  <a:srgbClr val="C00000"/>
                </a:solidFill>
              </a:rPr>
              <a:t>proses yang terstandarisasi</a:t>
            </a:r>
            <a:r>
              <a:rPr lang="en-US" altLang="en-US" sz="2600"/>
              <a:t>, </a:t>
            </a:r>
            <a:r>
              <a:rPr lang="en-US" altLang="en-US" sz="2600">
                <a:solidFill>
                  <a:srgbClr val="C00000"/>
                </a:solidFill>
              </a:rPr>
              <a:t>dukungan teknologi</a:t>
            </a:r>
            <a:r>
              <a:rPr lang="en-US" altLang="en-US" sz="2600"/>
              <a:t>, dan </a:t>
            </a:r>
            <a:r>
              <a:rPr lang="en-US" altLang="en-US" sz="2600">
                <a:solidFill>
                  <a:srgbClr val="C00000"/>
                </a:solidFill>
              </a:rPr>
              <a:t>pengukuran kinerja</a:t>
            </a:r>
            <a:r>
              <a:rPr lang="en-US" altLang="en-US" sz="2600"/>
              <a:t>. </a:t>
            </a:r>
            <a:endParaRPr lang="en-US" altLang="en-US" sz="2600"/>
          </a:p>
          <a:p>
            <a:pPr marL="93345" indent="-33020" algn="ctr">
              <a:spcAft>
                <a:spcPct val="60000"/>
              </a:spcAft>
            </a:pPr>
            <a:r>
              <a:rPr lang="en-US" altLang="en-US" sz="2600"/>
              <a:t>Selain itu, </a:t>
            </a:r>
            <a:r>
              <a:rPr lang="en-US" altLang="en-US" sz="2600">
                <a:solidFill>
                  <a:srgbClr val="C00000"/>
                </a:solidFill>
              </a:rPr>
              <a:t>tata kelola, pengembangan komunitas praktik, pelatihan berkelanjutan,</a:t>
            </a:r>
            <a:r>
              <a:rPr lang="en-US" altLang="en-US" sz="2600"/>
              <a:t> dan </a:t>
            </a:r>
            <a:r>
              <a:rPr lang="en-US" altLang="en-US" sz="2600">
                <a:solidFill>
                  <a:srgbClr val="C00000"/>
                </a:solidFill>
              </a:rPr>
              <a:t>orientasi pada penciptaan manfaat </a:t>
            </a:r>
            <a:r>
              <a:rPr lang="en-US" altLang="en-US" sz="2600"/>
              <a:t>menjadi elemen kunci yang memastikan KM bukan hanya proyek </a:t>
            </a:r>
            <a:r>
              <a:rPr lang="en-US" altLang="en-US" sz="2600">
                <a:solidFill>
                  <a:srgbClr val="C00000"/>
                </a:solidFill>
              </a:rPr>
              <a:t>dokumentasi</a:t>
            </a:r>
            <a:r>
              <a:rPr lang="en-US" altLang="en-US" sz="2600"/>
              <a:t>, tetapi mekanisme </a:t>
            </a:r>
            <a:r>
              <a:rPr lang="en-US" altLang="en-US" sz="2600">
                <a:solidFill>
                  <a:srgbClr val="C00000"/>
                </a:solidFill>
              </a:rPr>
              <a:t>pembelajaran organisasi </a:t>
            </a:r>
            <a:r>
              <a:rPr lang="en-US" altLang="en-US" sz="2600"/>
              <a:t>yang meningkatkan produktivitas, kualitas layanan, dan inovasi.</a:t>
            </a:r>
            <a:r>
              <a:rPr lang="en-US" sz="2600"/>
              <a:t> </a:t>
            </a:r>
            <a:endParaRPr lang="en-US" sz="2600" b="1"/>
          </a:p>
          <a:p>
            <a:pPr marL="93345" indent="-33020" algn="ctr">
              <a:spcAft>
                <a:spcPct val="60000"/>
              </a:spcAft>
            </a:pPr>
            <a:endParaRPr lang="en-US" altLang="en-US"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28600"/>
            <a:ext cx="8504238" cy="5870575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altLang="en-US" sz="1000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altLang="en-US" sz="3000" dirty="0" err="1"/>
              <a:t>Terima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kasih</a:t>
            </a:r>
            <a:endParaRPr lang="en-US" altLang="en-US" sz="3000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altLang="en-US" sz="3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600" dirty="0"/>
          </a:p>
          <a:p>
            <a:pPr marL="234950" indent="-234950">
              <a:buFont typeface="Wingdings" panose="05000000000000000000" pitchFamily="2" charset="2"/>
              <a:buChar char="§"/>
              <a:defRPr/>
            </a:pPr>
            <a:endParaRPr lang="en-US" sz="1600" dirty="0"/>
          </a:p>
          <a:p>
            <a:pPr marL="234950" indent="-234950" algn="ctr"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hlinkClick r:id="rId1"/>
              </a:rPr>
              <a:t>oswar.mungkasa63@gmail.com</a:t>
            </a:r>
            <a:endParaRPr lang="en-US" altLang="en-US" sz="1800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altLang="en-US" sz="1800" dirty="0"/>
              <a:t>pitt.academia.edu/</a:t>
            </a:r>
            <a:r>
              <a:rPr lang="en-US" altLang="en-US" sz="1800" dirty="0" err="1"/>
              <a:t>oswarmungkasa</a:t>
            </a:r>
            <a:endParaRPr lang="en-US" altLang="en-US" sz="1800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altLang="en-US" sz="1800" dirty="0"/>
              <a:t>www.researchgate.net/profile/Oswar_Mungkasa2</a:t>
            </a:r>
            <a:endParaRPr lang="en-US" altLang="en-US" sz="1800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altLang="en-US" sz="1800" dirty="0"/>
          </a:p>
        </p:txBody>
      </p:sp>
      <p:sp>
        <p:nvSpPr>
          <p:cNvPr id="3993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9B5586-6F67-4D64-8C73-42460DCEC297}" type="datetime1">
              <a:rPr lang="en-ID" altLang="en-US" smtClean="0"/>
            </a:fld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551670-8F5E-41F6-A31E-9A7952B6FB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(1)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664970"/>
            <a:ext cx="8838565" cy="5106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(2)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95250" y="1663065"/>
            <a:ext cx="889635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(3)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1125" y="1447800"/>
            <a:ext cx="8902065" cy="75501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 err="1" smtClean="0"/>
              <a:t>Kaitan</a:t>
            </a:r>
            <a:r>
              <a:rPr lang="en-US" sz="2600" b="1" dirty="0" smtClean="0"/>
              <a:t> Data </a:t>
            </a:r>
            <a:r>
              <a:rPr lang="en-US" sz="2600" b="1" dirty="0" smtClean="0">
                <a:sym typeface="Wingdings" panose="05000000000000000000" pitchFamily="2" charset="2"/>
              </a:rPr>
              <a:t> </a:t>
            </a:r>
            <a:r>
              <a:rPr lang="en-US" sz="2600" b="1" dirty="0" err="1" smtClean="0">
                <a:sym typeface="Wingdings" panose="05000000000000000000" pitchFamily="2" charset="2"/>
              </a:rPr>
              <a:t>Informasi</a:t>
            </a:r>
            <a:r>
              <a:rPr lang="en-US" sz="2600" b="1" dirty="0" smtClean="0">
                <a:sym typeface="Wingdings" panose="05000000000000000000" pitchFamily="2" charset="2"/>
              </a:rPr>
              <a:t>  </a:t>
            </a:r>
            <a:r>
              <a:rPr lang="en-US" sz="2600" b="1" dirty="0" err="1" smtClean="0">
                <a:sym typeface="Wingdings" panose="05000000000000000000" pitchFamily="2" charset="2"/>
              </a:rPr>
              <a:t>Pengetahuan</a:t>
            </a:r>
            <a:endParaRPr lang="en-US" sz="2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1384935"/>
            <a:ext cx="8185150" cy="54730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(4)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28270" y="1524000"/>
            <a:ext cx="8863330" cy="75501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 err="1" smtClean="0"/>
              <a:t>Kaitan</a:t>
            </a:r>
            <a:r>
              <a:rPr lang="en-US" sz="2600" b="1" dirty="0" smtClean="0"/>
              <a:t> Data </a:t>
            </a:r>
            <a:r>
              <a:rPr lang="en-US" sz="2600" b="1" dirty="0" smtClean="0">
                <a:sym typeface="Wingdings" panose="05000000000000000000" pitchFamily="2" charset="2"/>
              </a:rPr>
              <a:t> </a:t>
            </a:r>
            <a:r>
              <a:rPr lang="en-US" sz="2600" b="1" dirty="0" err="1" smtClean="0">
                <a:sym typeface="Wingdings" panose="05000000000000000000" pitchFamily="2" charset="2"/>
              </a:rPr>
              <a:t>Informasi</a:t>
            </a:r>
            <a:r>
              <a:rPr lang="en-US" sz="2600" b="1" dirty="0" smtClean="0">
                <a:sym typeface="Wingdings" panose="05000000000000000000" pitchFamily="2" charset="2"/>
              </a:rPr>
              <a:t>  </a:t>
            </a:r>
            <a:r>
              <a:rPr lang="en-US" sz="2600" b="1" dirty="0" err="1" smtClean="0">
                <a:sym typeface="Wingdings" panose="05000000000000000000" pitchFamily="2" charset="2"/>
              </a:rPr>
              <a:t>Pengetahuan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2244090"/>
            <a:ext cx="8862695" cy="4565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(5)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61925" y="1774825"/>
            <a:ext cx="8830310" cy="4955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(6)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1609090"/>
            <a:ext cx="8881110" cy="5196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45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latinLnBrk="0">
              <a:defRPr/>
            </a:pP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Pengenalan </a:t>
            </a:r>
            <a:b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3000" b="1" dirty="0">
                <a:solidFill>
                  <a:srgbClr val="C00000"/>
                </a:solidFill>
                <a:cs typeface="MS PGothic" panose="020B0600070205080204" pitchFamily="34" charset="-128"/>
              </a:rPr>
              <a:t>Manajemen Pengetahuan </a:t>
            </a:r>
            <a: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  <a:t>(7)</a:t>
            </a:r>
            <a:br>
              <a:rPr lang="en-US" sz="1500" b="1" dirty="0">
                <a:solidFill>
                  <a:srgbClr val="C00000"/>
                </a:solidFill>
                <a:cs typeface="MS PGothic" panose="020B0600070205080204" pitchFamily="34" charset="-128"/>
              </a:rPr>
            </a:br>
            <a:r>
              <a:rPr lang="en-US" sz="1800" b="1" dirty="0">
                <a:solidFill>
                  <a:srgbClr val="C00000"/>
                </a:solidFill>
                <a:cs typeface="MS PGothic" panose="020B0600070205080204" pitchFamily="34" charset="-128"/>
              </a:rPr>
              <a:t>.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</a:b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cs typeface="MS PGothic" panose="020B0600070205080204" pitchFamily="34" charset="-128"/>
              </a:rPr>
              <a:t>.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MS PGothic" panose="020B0600070205080204" pitchFamily="34" charset="-128"/>
            </a:endParaRPr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642E07-4F24-4495-ADB4-7FD227BB54D7}" type="datetime1">
              <a:rPr lang="en-ID" altLang="en-US" smtClean="0"/>
            </a:fld>
            <a:endParaRPr lang="en-US" alt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A9C0D-3E23-4E65-B06F-618F06CABE0E}" type="slidenum">
              <a:rPr lang="en-US" altLang="en-US"/>
            </a:fld>
            <a:endParaRPr lang="en-US" alt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19380" y="1696720"/>
            <a:ext cx="8854440" cy="50450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v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3285</Words>
  <Application>WPS Presentation</Application>
  <PresentationFormat>On-screen Show (4:3)</PresentationFormat>
  <Paragraphs>197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SimSun</vt:lpstr>
      <vt:lpstr>Wingdings</vt:lpstr>
      <vt:lpstr>MS PGothic</vt:lpstr>
      <vt:lpstr>Georgia</vt:lpstr>
      <vt:lpstr>Wingdings 2</vt:lpstr>
      <vt:lpstr>Wingdings 2</vt:lpstr>
      <vt:lpstr>Verdana</vt:lpstr>
      <vt:lpstr>Bell MT</vt:lpstr>
      <vt:lpstr>Wingdings</vt:lpstr>
      <vt:lpstr>Microsoft YaHei</vt:lpstr>
      <vt:lpstr>Arial Unicode MS</vt:lpstr>
      <vt:lpstr>Calibri</vt:lpstr>
      <vt:lpstr>Civic</vt:lpstr>
      <vt:lpstr>Menilik  Manajemen Pengetahuan  Dana Mitra Lingkungan .</vt:lpstr>
      <vt:lpstr>Kisi Tayangan  .</vt:lpstr>
      <vt:lpstr>Pengenalan  Manajemen Pengetahuan (1)  .</vt:lpstr>
      <vt:lpstr>Pengenalan  Manajemen Pengetahuan (2) . .</vt:lpstr>
      <vt:lpstr>Pengenalan  Manajemen Pengetahuan (3) . .</vt:lpstr>
      <vt:lpstr>Pengenalan  Manajemen Pengetahuan (4) . .</vt:lpstr>
      <vt:lpstr>Pengenalan  Manajemen Pengetahuan (5) . .</vt:lpstr>
      <vt:lpstr>Pengenalan  Manajemen Pengetahuan (6) . .</vt:lpstr>
      <vt:lpstr>Pengenalan  Manajemen Pengetahuan (7) . .</vt:lpstr>
      <vt:lpstr>Pengenalan  Manajemen Pengetahuan (8) . .</vt:lpstr>
      <vt:lpstr>Pengenalan  Manajemen Pengetahuan (9) . .</vt:lpstr>
      <vt:lpstr>Pengenalan  Manajemen Pengetahuan (10) . .</vt:lpstr>
      <vt:lpstr> Manajemen Pengetahuan  DANA MITRA LINGKUNGAN .</vt:lpstr>
      <vt:lpstr> Manajemen Pengetahuan  DANA MITRA LINGKUNGAN .</vt:lpstr>
      <vt:lpstr> Manajemen Pengetahuan  DANA MITRA LINGKUNGAN .</vt:lpstr>
      <vt:lpstr> Manajemen Pengetahuan  DANA MITRA LINGKUNGAN .</vt:lpstr>
      <vt:lpstr> Manajemen Pengetahuan  DANA MITRA LINGKUNGAN .</vt:lpstr>
      <vt:lpstr> Manajemen Pengetahuan  DANA MITRA LINGKUNGAN .</vt:lpstr>
      <vt:lpstr> Manajemen Pengetahuan  DANA MITRA LINGKUNGAN .</vt:lpstr>
      <vt:lpstr> Manajemen Pengetahuan  DANA MITRA LINGKUNGAN .</vt:lpstr>
      <vt:lpstr> Pembelajaran Manajemen Pengetahuan  . 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Lokakarya</dc:title>
  <dc:creator>Subari</dc:creator>
  <cp:lastModifiedBy>oswar mungkasa</cp:lastModifiedBy>
  <cp:revision>405</cp:revision>
  <dcterms:created xsi:type="dcterms:W3CDTF">2008-07-08T06:28:00Z</dcterms:created>
  <dcterms:modified xsi:type="dcterms:W3CDTF">2025-12-13T05:40:11Z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D5248B3D81BE459F8AF21F206A84ABA6_13</vt:lpwstr>
  </property>
  <property fmtid="{D5CDD505-2E9C-101B-9397-08002B2CF9AE}" pid="3" name="KSOProductBuildVer">
    <vt:lpwstr>1033-12.2.0.23155</vt:lpwstr>
  </property>
</Properties>
</file>