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15" r:id="rId2"/>
    <p:sldId id="297" r:id="rId3"/>
    <p:sldId id="298" r:id="rId4"/>
    <p:sldId id="299" r:id="rId5"/>
    <p:sldId id="300" r:id="rId6"/>
    <p:sldId id="301" r:id="rId7"/>
    <p:sldId id="302" r:id="rId8"/>
    <p:sldId id="303" r:id="rId9"/>
    <p:sldId id="304" r:id="rId10"/>
    <p:sldId id="305" r:id="rId11"/>
    <p:sldId id="306" r:id="rId12"/>
    <p:sldId id="307" r:id="rId13"/>
    <p:sldId id="308" r:id="rId14"/>
    <p:sldId id="309" r:id="rId15"/>
    <p:sldId id="311" r:id="rId16"/>
    <p:sldId id="312" r:id="rId17"/>
    <p:sldId id="313" r:id="rId18"/>
    <p:sldId id="1666730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D9F2D0"/>
    <a:srgbClr val="D7FDE1"/>
    <a:srgbClr val="D5EFFF"/>
    <a:srgbClr val="D2F5FE"/>
    <a:srgbClr val="CCECFF"/>
    <a:srgbClr val="CC9900"/>
    <a:srgbClr val="FFFFCC"/>
    <a:srgbClr val="978341"/>
    <a:srgbClr val="D7D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A77F0B-969F-A849-B5CF-BD67534AF6B0}" v="6" dt="2026-09-15T01:14:51.6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9" autoAdjust="0"/>
    <p:restoredTop sz="94204" autoAdjust="0"/>
  </p:normalViewPr>
  <p:slideViewPr>
    <p:cSldViewPr snapToGrid="0">
      <p:cViewPr varScale="1">
        <p:scale>
          <a:sx n="117" d="100"/>
          <a:sy n="117" d="100"/>
        </p:scale>
        <p:origin x="5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mana Yudiarso" userId="42b8d52b02759bfb" providerId="LiveId" clId="{66CF6309-9520-549E-86F9-909AC32911C1}"/>
    <pc:docChg chg="undo custSel delSld modSld">
      <pc:chgData name="Permana Yudiarso" userId="42b8d52b02759bfb" providerId="LiveId" clId="{66CF6309-9520-549E-86F9-909AC32911C1}" dt="2026-09-16T22:07:22.678" v="46" actId="2696"/>
      <pc:docMkLst>
        <pc:docMk/>
      </pc:docMkLst>
      <pc:sldChg chg="del">
        <pc:chgData name="Permana Yudiarso" userId="42b8d52b02759bfb" providerId="LiveId" clId="{66CF6309-9520-549E-86F9-909AC32911C1}" dt="2026-09-16T22:07:22.678" v="46" actId="2696"/>
        <pc:sldMkLst>
          <pc:docMk/>
          <pc:sldMk cId="2131374991" sldId="314"/>
        </pc:sldMkLst>
      </pc:sldChg>
      <pc:sldChg chg="addSp modSp mod">
        <pc:chgData name="Permana Yudiarso" userId="42b8d52b02759bfb" providerId="LiveId" clId="{66CF6309-9520-549E-86F9-909AC32911C1}" dt="2026-09-15T01:15:09.358" v="45" actId="1076"/>
        <pc:sldMkLst>
          <pc:docMk/>
          <pc:sldMk cId="2376696523" sldId="315"/>
        </pc:sldMkLst>
        <pc:picChg chg="add mod">
          <ac:chgData name="Permana Yudiarso" userId="42b8d52b02759bfb" providerId="LiveId" clId="{66CF6309-9520-549E-86F9-909AC32911C1}" dt="2026-09-15T01:15:09.358" v="45" actId="1076"/>
          <ac:picMkLst>
            <pc:docMk/>
            <pc:sldMk cId="2376696523" sldId="315"/>
            <ac:picMk id="3" creationId="{DE47D07C-3E7E-A62C-681C-DCD22ABF4C54}"/>
          </ac:picMkLst>
        </pc:picChg>
      </pc:sldChg>
      <pc:sldChg chg="addSp delSp modSp mod">
        <pc:chgData name="Permana Yudiarso" userId="42b8d52b02759bfb" providerId="LiveId" clId="{66CF6309-9520-549E-86F9-909AC32911C1}" dt="2026-09-15T01:14:35.250" v="39" actId="478"/>
        <pc:sldMkLst>
          <pc:docMk/>
          <pc:sldMk cId="0" sldId="16667304"/>
        </pc:sldMkLst>
        <pc:spChg chg="mod">
          <ac:chgData name="Permana Yudiarso" userId="42b8d52b02759bfb" providerId="LiveId" clId="{66CF6309-9520-549E-86F9-909AC32911C1}" dt="2026-09-15T01:12:22.778" v="9" actId="1076"/>
          <ac:spMkLst>
            <pc:docMk/>
            <pc:sldMk cId="0" sldId="16667304"/>
            <ac:spMk id="3" creationId="{00000000-0000-0000-0000-000000000000}"/>
          </ac:spMkLst>
        </pc:spChg>
        <pc:spChg chg="mod">
          <ac:chgData name="Permana Yudiarso" userId="42b8d52b02759bfb" providerId="LiveId" clId="{66CF6309-9520-549E-86F9-909AC32911C1}" dt="2026-09-15T01:12:15.845" v="7" actId="14100"/>
          <ac:spMkLst>
            <pc:docMk/>
            <pc:sldMk cId="0" sldId="16667304"/>
            <ac:spMk id="6" creationId="{00000000-0000-0000-0000-000000000000}"/>
          </ac:spMkLst>
        </pc:spChg>
        <pc:picChg chg="add mod">
          <ac:chgData name="Permana Yudiarso" userId="42b8d52b02759bfb" providerId="LiveId" clId="{66CF6309-9520-549E-86F9-909AC32911C1}" dt="2026-09-15T01:12:20.327" v="8" actId="1076"/>
          <ac:picMkLst>
            <pc:docMk/>
            <pc:sldMk cId="0" sldId="16667304"/>
            <ac:picMk id="2" creationId="{A57C58E9-8911-42DF-6ED6-81020D663725}"/>
          </ac:picMkLst>
        </pc:picChg>
        <pc:picChg chg="del mod">
          <ac:chgData name="Permana Yudiarso" userId="42b8d52b02759bfb" providerId="LiveId" clId="{66CF6309-9520-549E-86F9-909AC32911C1}" dt="2026-09-15T01:14:11.957" v="33" actId="478"/>
          <ac:picMkLst>
            <pc:docMk/>
            <pc:sldMk cId="0" sldId="16667304"/>
            <ac:picMk id="5" creationId="{DD0F197E-198C-1DE8-32C6-9B9A249CD35B}"/>
          </ac:picMkLst>
        </pc:picChg>
        <pc:picChg chg="add del mod">
          <ac:chgData name="Permana Yudiarso" userId="42b8d52b02759bfb" providerId="LiveId" clId="{66CF6309-9520-549E-86F9-909AC32911C1}" dt="2026-09-15T01:12:53.380" v="14" actId="478"/>
          <ac:picMkLst>
            <pc:docMk/>
            <pc:sldMk cId="0" sldId="16667304"/>
            <ac:picMk id="7" creationId="{F6EA7D4C-42A3-E409-E149-27D72172F61B}"/>
          </ac:picMkLst>
        </pc:picChg>
        <pc:picChg chg="add mod">
          <ac:chgData name="Permana Yudiarso" userId="42b8d52b02759bfb" providerId="LiveId" clId="{66CF6309-9520-549E-86F9-909AC32911C1}" dt="2026-09-15T01:14:15.469" v="34" actId="1076"/>
          <ac:picMkLst>
            <pc:docMk/>
            <pc:sldMk cId="0" sldId="16667304"/>
            <ac:picMk id="9" creationId="{BDB46D64-2D04-CDE0-1576-A69A4CF21912}"/>
          </ac:picMkLst>
        </pc:picChg>
        <pc:picChg chg="add del mod">
          <ac:chgData name="Permana Yudiarso" userId="42b8d52b02759bfb" providerId="LiveId" clId="{66CF6309-9520-549E-86F9-909AC32911C1}" dt="2026-09-15T01:14:07.411" v="32" actId="478"/>
          <ac:picMkLst>
            <pc:docMk/>
            <pc:sldMk cId="0" sldId="16667304"/>
            <ac:picMk id="11" creationId="{9DF75533-7D4D-FAE6-88A7-D34847D81F35}"/>
          </ac:picMkLst>
        </pc:picChg>
        <pc:picChg chg="add del mod">
          <ac:chgData name="Permana Yudiarso" userId="42b8d52b02759bfb" providerId="LiveId" clId="{66CF6309-9520-549E-86F9-909AC32911C1}" dt="2026-09-15T01:14:35.250" v="39" actId="478"/>
          <ac:picMkLst>
            <pc:docMk/>
            <pc:sldMk cId="0" sldId="16667304"/>
            <ac:picMk id="13" creationId="{035BCC78-238D-2809-AC11-B64C26EDF7EE}"/>
          </ac:picMkLst>
        </pc:picChg>
        <pc:picChg chg="add del mod">
          <ac:chgData name="Permana Yudiarso" userId="42b8d52b02759bfb" providerId="LiveId" clId="{66CF6309-9520-549E-86F9-909AC32911C1}" dt="2026-09-15T01:14:32.091" v="38" actId="478"/>
          <ac:picMkLst>
            <pc:docMk/>
            <pc:sldMk cId="0" sldId="16667304"/>
            <ac:picMk id="19" creationId="{8114564B-98C5-EFA8-F02E-5BA7D5FDEFF2}"/>
          </ac:picMkLst>
        </pc:picChg>
        <pc:picChg chg="add del mod">
          <ac:chgData name="Permana Yudiarso" userId="42b8d52b02759bfb" providerId="LiveId" clId="{66CF6309-9520-549E-86F9-909AC32911C1}" dt="2026-09-15T01:14:29.983" v="37" actId="478"/>
          <ac:picMkLst>
            <pc:docMk/>
            <pc:sldMk cId="0" sldId="16667304"/>
            <ac:picMk id="21" creationId="{09DCBA4E-10D0-AD50-4579-AFB89ADDCFF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13C77A-445C-4C03-8419-89F5079B111E}" type="datetimeFigureOut">
              <a:rPr lang="en-ID" smtClean="0"/>
              <a:t>17/09/26</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67FAD9-4282-4ED9-9EDB-3E095F71D4B7}" type="slidenum">
              <a:rPr lang="en-ID" smtClean="0"/>
              <a:t>‹#›</a:t>
            </a:fld>
            <a:endParaRPr lang="en-ID"/>
          </a:p>
        </p:txBody>
      </p:sp>
    </p:spTree>
    <p:extLst>
      <p:ext uri="{BB962C8B-B14F-4D97-AF65-F5344CB8AC3E}">
        <p14:creationId xmlns:p14="http://schemas.microsoft.com/office/powerpoint/2010/main" val="2893645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9264B-C002-A55B-97B6-B0A536E4BA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45C49C7C-AEAF-4A2C-560F-66180A4A7B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39AEACDC-FE77-6476-C272-444F6CB04A77}"/>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5" name="Footer Placeholder 4">
            <a:extLst>
              <a:ext uri="{FF2B5EF4-FFF2-40B4-BE49-F238E27FC236}">
                <a16:creationId xmlns:a16="http://schemas.microsoft.com/office/drawing/2014/main" id="{ECF41BDD-E191-B5DD-5B53-09F06AE381A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0302DFE0-3B59-136A-6192-17A475DBB0D9}"/>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171539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25B21-48F0-8DB6-8428-2A4912E06AB9}"/>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38876EF6-665E-C1DF-EEB4-D22344852E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8991560B-DF3C-8D96-E367-E64558249D24}"/>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5" name="Footer Placeholder 4">
            <a:extLst>
              <a:ext uri="{FF2B5EF4-FFF2-40B4-BE49-F238E27FC236}">
                <a16:creationId xmlns:a16="http://schemas.microsoft.com/office/drawing/2014/main" id="{EDF4C7F2-0BFA-2FFC-5341-AFCAAC00105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E41AD4F5-3C7F-1AD9-F60B-722AEC2F9767}"/>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92487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F9FE9-8721-E7D4-3714-A86AED5DE5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8A07A53E-400D-B3C4-B1C2-2126F7CE58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27CC62-41EF-CDA1-731E-66F75D060E9B}"/>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5" name="Footer Placeholder 4">
            <a:extLst>
              <a:ext uri="{FF2B5EF4-FFF2-40B4-BE49-F238E27FC236}">
                <a16:creationId xmlns:a16="http://schemas.microsoft.com/office/drawing/2014/main" id="{56495546-815E-142D-71B2-4781C2DF89D6}"/>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C457DC45-F13B-82C6-2B4C-8D48ABBE4ED7}"/>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1824544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8271-5D5B-C176-DA0E-C0CD4FCE4C48}"/>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5D868B4A-A3DC-7674-E878-9F91B432C3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4707AA98-D6C6-8ABB-29B5-02C8036752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D9CA7B1D-FCE2-F82C-94EA-86C68E56FD39}"/>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6" name="Footer Placeholder 5">
            <a:extLst>
              <a:ext uri="{FF2B5EF4-FFF2-40B4-BE49-F238E27FC236}">
                <a16:creationId xmlns:a16="http://schemas.microsoft.com/office/drawing/2014/main" id="{141B3FD5-56B2-6681-8DD9-AB765FE87F70}"/>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F370121A-C4B0-2D1A-DD7A-41DF1433AC17}"/>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712671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9EFC2-AF32-0CF6-25D4-A35D76BBADC3}"/>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7CDF8588-2FB3-6463-71FB-8F523EE9B1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62D254-C2E3-DC21-63FF-22DB95BF16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3F2199C5-CAAD-F6BC-7137-002F10D6EB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F71BB9-2316-EC65-124D-04DE2A9C62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56E72C74-6B31-D93E-563B-68E5EF0393C7}"/>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8" name="Footer Placeholder 7">
            <a:extLst>
              <a:ext uri="{FF2B5EF4-FFF2-40B4-BE49-F238E27FC236}">
                <a16:creationId xmlns:a16="http://schemas.microsoft.com/office/drawing/2014/main" id="{93CA47BD-D525-4544-72D7-BCA2C91B7C47}"/>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5BEA66ED-3EA1-6458-958E-5412CED9B757}"/>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807167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EA2A5-DB8D-D83B-B8A6-5C7691BF9EC8}"/>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DC2F02FE-DEE8-F93F-83A7-A509D22E81C4}"/>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4" name="Footer Placeholder 3">
            <a:extLst>
              <a:ext uri="{FF2B5EF4-FFF2-40B4-BE49-F238E27FC236}">
                <a16:creationId xmlns:a16="http://schemas.microsoft.com/office/drawing/2014/main" id="{EEA0F66F-6474-B5DC-0B76-D2B58B3CB1D0}"/>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FE9784E3-9035-7DD4-2934-CF585589184B}"/>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1151268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7D0EC9-C580-7B02-EFCC-BED8060ABB39}"/>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3" name="Footer Placeholder 2">
            <a:extLst>
              <a:ext uri="{FF2B5EF4-FFF2-40B4-BE49-F238E27FC236}">
                <a16:creationId xmlns:a16="http://schemas.microsoft.com/office/drawing/2014/main" id="{D70E1DA3-F4CE-ED9D-8AFE-8E41D420D4B0}"/>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8E9AF70F-6F4B-298A-D039-7DB7ECF3A343}"/>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2003312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FF96D-AF44-FB76-2461-6798DB369A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3E99C466-7512-7D96-2C1C-EDF57486E0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4819DBD3-F970-C7D4-092D-412C5DF528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87F857-F1BA-2DF1-5953-D39E680FB5C4}"/>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6" name="Footer Placeholder 5">
            <a:extLst>
              <a:ext uri="{FF2B5EF4-FFF2-40B4-BE49-F238E27FC236}">
                <a16:creationId xmlns:a16="http://schemas.microsoft.com/office/drawing/2014/main" id="{2C03C923-C1A4-336B-6223-D3763946D0F4}"/>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EB77CBB2-09BB-D52D-4857-9E5FF5A94C4E}"/>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416267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A8497-32D7-E733-A1E0-95A5B52388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DE72536C-4820-BD1B-290D-DDAD6DCC36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8EE034BB-F61B-855C-67B7-3AF3A242E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3D52FB-230B-BD05-270A-EA70DED9A493}"/>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6" name="Footer Placeholder 5">
            <a:extLst>
              <a:ext uri="{FF2B5EF4-FFF2-40B4-BE49-F238E27FC236}">
                <a16:creationId xmlns:a16="http://schemas.microsoft.com/office/drawing/2014/main" id="{0CA9DCF4-1D6E-F463-FF10-8B5B387CEA63}"/>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7CB944FD-CA58-CBCC-989E-4B65A58DA9CE}"/>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2194537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2D51B-A671-7C82-47A5-23792C59D38E}"/>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E1FAD468-A222-3FCA-8ABE-728C10439D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73CD7F23-CD85-157B-0C6B-057EA9860616}"/>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5" name="Footer Placeholder 4">
            <a:extLst>
              <a:ext uri="{FF2B5EF4-FFF2-40B4-BE49-F238E27FC236}">
                <a16:creationId xmlns:a16="http://schemas.microsoft.com/office/drawing/2014/main" id="{E57E216F-AACA-A46E-B67C-99EC565C905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AE38B2D-5FAE-8D78-DBC0-B569CE606875}"/>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109611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DBCFCE-18E9-C0F9-65CD-54422A27CDD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70E1BBF2-4A85-844B-4360-C456DFF4CF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7DFFAB15-C1AF-B8F1-3898-5ACAFBCC0D53}"/>
              </a:ext>
            </a:extLst>
          </p:cNvPr>
          <p:cNvSpPr>
            <a:spLocks noGrp="1"/>
          </p:cNvSpPr>
          <p:nvPr>
            <p:ph type="dt" sz="half" idx="10"/>
          </p:nvPr>
        </p:nvSpPr>
        <p:spPr/>
        <p:txBody>
          <a:bodyPr/>
          <a:lstStyle/>
          <a:p>
            <a:fld id="{4A9E5468-2639-4CEE-B4F7-646DBE3FAE65}" type="datetimeFigureOut">
              <a:rPr lang="en-ID" smtClean="0"/>
              <a:t>17/09/26</a:t>
            </a:fld>
            <a:endParaRPr lang="en-ID"/>
          </a:p>
        </p:txBody>
      </p:sp>
      <p:sp>
        <p:nvSpPr>
          <p:cNvPr id="5" name="Footer Placeholder 4">
            <a:extLst>
              <a:ext uri="{FF2B5EF4-FFF2-40B4-BE49-F238E27FC236}">
                <a16:creationId xmlns:a16="http://schemas.microsoft.com/office/drawing/2014/main" id="{483A72E2-FADD-DC59-7FD7-80B53690504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AB4B594E-B971-CFAB-2E23-96CA044381D3}"/>
              </a:ext>
            </a:extLst>
          </p:cNvPr>
          <p:cNvSpPr>
            <a:spLocks noGrp="1"/>
          </p:cNvSpPr>
          <p:nvPr>
            <p:ph type="sldNum" sz="quarter" idx="12"/>
          </p:nvPr>
        </p:nvSpPr>
        <p:spPr/>
        <p:txBody>
          <a:bodyPr/>
          <a:lstStyle/>
          <a:p>
            <a:fld id="{B75D9B7E-7EBE-4A9C-B6DF-6D5E66C861B8}" type="slidenum">
              <a:rPr lang="en-ID" smtClean="0"/>
              <a:t>‹#›</a:t>
            </a:fld>
            <a:endParaRPr lang="en-ID"/>
          </a:p>
        </p:txBody>
      </p:sp>
    </p:spTree>
    <p:extLst>
      <p:ext uri="{BB962C8B-B14F-4D97-AF65-F5344CB8AC3E}">
        <p14:creationId xmlns:p14="http://schemas.microsoft.com/office/powerpoint/2010/main" val="2007438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B8FEA3-49F3-1061-DD9E-39C3D03E30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1B95820-3E65-5D17-866B-0B612BA02E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7E76D30-AC25-E369-DD04-0DAF1F8055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9E5468-2639-4CEE-B4F7-646DBE3FAE65}" type="datetimeFigureOut">
              <a:rPr lang="en-ID" smtClean="0"/>
              <a:t>17/09/26</a:t>
            </a:fld>
            <a:endParaRPr lang="en-ID"/>
          </a:p>
        </p:txBody>
      </p:sp>
      <p:sp>
        <p:nvSpPr>
          <p:cNvPr id="5" name="Footer Placeholder 4">
            <a:extLst>
              <a:ext uri="{FF2B5EF4-FFF2-40B4-BE49-F238E27FC236}">
                <a16:creationId xmlns:a16="http://schemas.microsoft.com/office/drawing/2014/main" id="{D22106A3-912C-BA90-9AB5-0EC9F69059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D"/>
          </a:p>
        </p:txBody>
      </p:sp>
      <p:sp>
        <p:nvSpPr>
          <p:cNvPr id="6" name="Slide Number Placeholder 5">
            <a:extLst>
              <a:ext uri="{FF2B5EF4-FFF2-40B4-BE49-F238E27FC236}">
                <a16:creationId xmlns:a16="http://schemas.microsoft.com/office/drawing/2014/main" id="{E29E5DF7-7647-EAB9-0CD0-B0B112E693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5D9B7E-7EBE-4A9C-B6DF-6D5E66C861B8}" type="slidenum">
              <a:rPr lang="en-ID" smtClean="0"/>
              <a:t>‹#›</a:t>
            </a:fld>
            <a:endParaRPr lang="en-ID"/>
          </a:p>
        </p:txBody>
      </p:sp>
    </p:spTree>
    <p:extLst>
      <p:ext uri="{BB962C8B-B14F-4D97-AF65-F5344CB8AC3E}">
        <p14:creationId xmlns:p14="http://schemas.microsoft.com/office/powerpoint/2010/main" val="2803259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651B-F97F-2ABF-9E4C-362760900162}"/>
              </a:ext>
            </a:extLst>
          </p:cNvPr>
          <p:cNvSpPr>
            <a:spLocks noGrp="1"/>
          </p:cNvSpPr>
          <p:nvPr>
            <p:ph type="title"/>
          </p:nvPr>
        </p:nvSpPr>
        <p:spPr/>
        <p:txBody>
          <a:bodyPr/>
          <a:lstStyle/>
          <a:p>
            <a:endParaRPr lang="en-ID"/>
          </a:p>
        </p:txBody>
      </p:sp>
      <p:pic>
        <p:nvPicPr>
          <p:cNvPr id="11" name="Content Placeholder 10" descr="The image depicts a scenic archipelagic region in Indonesia, showcasing the integration of marine spatial planning for sustainable island development and blue economy, as part of a presentation on the topic.&#10;&#10;AI-generated content may be incorrect.">
            <a:extLst>
              <a:ext uri="{FF2B5EF4-FFF2-40B4-BE49-F238E27FC236}">
                <a16:creationId xmlns:a16="http://schemas.microsoft.com/office/drawing/2014/main" id="{FC47111B-3013-DA3D-038B-21F98F6133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50068"/>
            <a:ext cx="12345304" cy="6947926"/>
          </a:xfrm>
          <a:prstGeom prst="rect">
            <a:avLst/>
          </a:prstGeom>
        </p:spPr>
      </p:pic>
      <p:pic>
        <p:nvPicPr>
          <p:cNvPr id="3" name="Picture 2">
            <a:extLst>
              <a:ext uri="{FF2B5EF4-FFF2-40B4-BE49-F238E27FC236}">
                <a16:creationId xmlns:a16="http://schemas.microsoft.com/office/drawing/2014/main" id="{DE47D07C-3E7E-A62C-681C-DCD22ABF4C54}"/>
              </a:ext>
            </a:extLst>
          </p:cNvPr>
          <p:cNvPicPr>
            <a:picLocks noChangeAspect="1"/>
          </p:cNvPicPr>
          <p:nvPr/>
        </p:nvPicPr>
        <p:blipFill>
          <a:blip r:embed="rId3"/>
          <a:stretch>
            <a:fillRect/>
          </a:stretch>
        </p:blipFill>
        <p:spPr>
          <a:xfrm>
            <a:off x="10961914" y="322328"/>
            <a:ext cx="1055914" cy="704492"/>
          </a:xfrm>
          <a:prstGeom prst="rect">
            <a:avLst/>
          </a:prstGeom>
        </p:spPr>
      </p:pic>
    </p:spTree>
    <p:extLst>
      <p:ext uri="{BB962C8B-B14F-4D97-AF65-F5344CB8AC3E}">
        <p14:creationId xmlns:p14="http://schemas.microsoft.com/office/powerpoint/2010/main" val="2376696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0FB2-8083-7442-BCCE-4DC68D4D9DB1}"/>
              </a:ext>
            </a:extLst>
          </p:cNvPr>
          <p:cNvSpPr>
            <a:spLocks noGrp="1"/>
          </p:cNvSpPr>
          <p:nvPr>
            <p:ph type="title"/>
          </p:nvPr>
        </p:nvSpPr>
        <p:spPr/>
        <p:txBody>
          <a:bodyPr/>
          <a:lstStyle/>
          <a:p>
            <a:endParaRPr lang="en-ID"/>
          </a:p>
        </p:txBody>
      </p:sp>
      <p:pic>
        <p:nvPicPr>
          <p:cNvPr id="5" name="Content Placeholder 4" descr="Indonesia, an archipelagic nation, boasts over 17,000 islands and 6.2 million square kilometers of coastline, making it the world's largest archipelago with rich marine biodiversity, strategic shipping routes, and vital coastal communities, emphasizing the importance of integrated marine spatial governance.&#10;&#10;AI-generated content may be incorrect.">
            <a:extLst>
              <a:ext uri="{FF2B5EF4-FFF2-40B4-BE49-F238E27FC236}">
                <a16:creationId xmlns:a16="http://schemas.microsoft.com/office/drawing/2014/main" id="{C5ECD4CE-1F9F-E4DE-9B4F-5CB813C5205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59447"/>
            <a:ext cx="12678583" cy="7135495"/>
          </a:xfrm>
          <a:prstGeom prst="rect">
            <a:avLst/>
          </a:prstGeom>
        </p:spPr>
      </p:pic>
    </p:spTree>
    <p:extLst>
      <p:ext uri="{BB962C8B-B14F-4D97-AF65-F5344CB8AC3E}">
        <p14:creationId xmlns:p14="http://schemas.microsoft.com/office/powerpoint/2010/main" val="1484425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C2C77-9D09-750D-EF99-E950A8BEE0E7}"/>
              </a:ext>
            </a:extLst>
          </p:cNvPr>
          <p:cNvSpPr>
            <a:spLocks noGrp="1"/>
          </p:cNvSpPr>
          <p:nvPr>
            <p:ph type="title"/>
          </p:nvPr>
        </p:nvSpPr>
        <p:spPr/>
        <p:txBody>
          <a:bodyPr/>
          <a:lstStyle/>
          <a:p>
            <a:endParaRPr lang="en-ID"/>
          </a:p>
        </p:txBody>
      </p:sp>
      <p:pic>
        <p:nvPicPr>
          <p:cNvPr id="5" name="Content Placeholder 4" descr="The image illustrates an integrated approach to managing various environmental and socio-economic challenges faced by an archipelagic state, emphasizing the need for cohesive governance across land, sea, and coastal ecosystems.&#10;&#10;AI-generated content may be incorrect.">
            <a:extLst>
              <a:ext uri="{FF2B5EF4-FFF2-40B4-BE49-F238E27FC236}">
                <a16:creationId xmlns:a16="http://schemas.microsoft.com/office/drawing/2014/main" id="{275CBC34-8CE4-FCD6-E08F-AC9EBE90B1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85521" cy="6858000"/>
          </a:xfrm>
          <a:prstGeom prst="rect">
            <a:avLst/>
          </a:prstGeom>
        </p:spPr>
      </p:pic>
    </p:spTree>
    <p:extLst>
      <p:ext uri="{BB962C8B-B14F-4D97-AF65-F5344CB8AC3E}">
        <p14:creationId xmlns:p14="http://schemas.microsoft.com/office/powerpoint/2010/main" val="3206317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1F5A7-246D-F747-CC24-729872B6F275}"/>
              </a:ext>
            </a:extLst>
          </p:cNvPr>
          <p:cNvSpPr>
            <a:spLocks noGrp="1"/>
          </p:cNvSpPr>
          <p:nvPr>
            <p:ph type="title"/>
          </p:nvPr>
        </p:nvSpPr>
        <p:spPr/>
        <p:txBody>
          <a:bodyPr/>
          <a:lstStyle/>
          <a:p>
            <a:endParaRPr lang="en-ID"/>
          </a:p>
        </p:txBody>
      </p:sp>
      <p:pic>
        <p:nvPicPr>
          <p:cNvPr id="5" name="Content Placeholder 4" descr="Indonesia's Marine Spatial Planning Architecture aims to integrate fragmented planning into a cohesive framework for better coastal and marine management, promoting sustainable use, reducing conflicts, and enhancing economic opportunities.&#10;&#10;AI-generated content may be incorrect.">
            <a:extLst>
              <a:ext uri="{FF2B5EF4-FFF2-40B4-BE49-F238E27FC236}">
                <a16:creationId xmlns:a16="http://schemas.microsoft.com/office/drawing/2014/main" id="{A35A9BB1-8613-D0E2-65AE-7723DD743C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85521" cy="6858000"/>
          </a:xfrm>
          <a:prstGeom prst="rect">
            <a:avLst/>
          </a:prstGeom>
        </p:spPr>
      </p:pic>
    </p:spTree>
    <p:extLst>
      <p:ext uri="{BB962C8B-B14F-4D97-AF65-F5344CB8AC3E}">
        <p14:creationId xmlns:p14="http://schemas.microsoft.com/office/powerpoint/2010/main" val="3210644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01076-B23B-9FC4-A258-268239EB13E1}"/>
              </a:ext>
            </a:extLst>
          </p:cNvPr>
          <p:cNvSpPr>
            <a:spLocks noGrp="1"/>
          </p:cNvSpPr>
          <p:nvPr>
            <p:ph type="title"/>
          </p:nvPr>
        </p:nvSpPr>
        <p:spPr/>
        <p:txBody>
          <a:bodyPr/>
          <a:lstStyle/>
          <a:p>
            <a:endParaRPr lang="en-ID"/>
          </a:p>
        </p:txBody>
      </p:sp>
      <p:pic>
        <p:nvPicPr>
          <p:cNvPr id="5" name="Content Placeholder 4" descr="The image illustrates Indonesia's integrated approach to land-sea integration, emphasizing the interconnectedness of river basins, coastal areas, and marine ecosystems, with various sectors like economy, ecology, and disaster risk management being considered for a holistic, resilient, and prosperous community.&#10;&#10;AI-generated content may be incorrect.">
            <a:extLst>
              <a:ext uri="{FF2B5EF4-FFF2-40B4-BE49-F238E27FC236}">
                <a16:creationId xmlns:a16="http://schemas.microsoft.com/office/drawing/2014/main" id="{C41F7312-FF6A-1B77-B0B5-456BEF30FB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514635" cy="7043225"/>
          </a:xfrm>
          <a:prstGeom prst="rect">
            <a:avLst/>
          </a:prstGeom>
        </p:spPr>
      </p:pic>
    </p:spTree>
    <p:extLst>
      <p:ext uri="{BB962C8B-B14F-4D97-AF65-F5344CB8AC3E}">
        <p14:creationId xmlns:p14="http://schemas.microsoft.com/office/powerpoint/2010/main" val="2563020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6C58F-E11C-ACDD-F1A4-85897E1020EA}"/>
              </a:ext>
            </a:extLst>
          </p:cNvPr>
          <p:cNvSpPr>
            <a:spLocks noGrp="1"/>
          </p:cNvSpPr>
          <p:nvPr>
            <p:ph type="title"/>
          </p:nvPr>
        </p:nvSpPr>
        <p:spPr/>
        <p:txBody>
          <a:bodyPr/>
          <a:lstStyle/>
          <a:p>
            <a:endParaRPr lang="en-ID"/>
          </a:p>
        </p:txBody>
      </p:sp>
      <p:pic>
        <p:nvPicPr>
          <p:cNvPr id="5" name="Content Placeholder 4" descr="The image illustrates a comprehensive spatial governance cycle, emphasizing the integration of data, stakeholder participation, and adaptive management to drive sustainable economic growth, monitor outcomes, and implement policies for a balanced use of marine spaces.&#10;&#10;AI-generated content may be incorrect.">
            <a:extLst>
              <a:ext uri="{FF2B5EF4-FFF2-40B4-BE49-F238E27FC236}">
                <a16:creationId xmlns:a16="http://schemas.microsoft.com/office/drawing/2014/main" id="{574087B4-FF03-884D-306B-A75D7057D0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85521" cy="6858000"/>
          </a:xfrm>
          <a:prstGeom prst="rect">
            <a:avLst/>
          </a:prstGeom>
        </p:spPr>
      </p:pic>
    </p:spTree>
    <p:extLst>
      <p:ext uri="{BB962C8B-B14F-4D97-AF65-F5344CB8AC3E}">
        <p14:creationId xmlns:p14="http://schemas.microsoft.com/office/powerpoint/2010/main" val="2688336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7473B-B1CB-F029-AE42-0EBDC2D20D68}"/>
              </a:ext>
            </a:extLst>
          </p:cNvPr>
          <p:cNvSpPr>
            <a:spLocks noGrp="1"/>
          </p:cNvSpPr>
          <p:nvPr>
            <p:ph type="title"/>
          </p:nvPr>
        </p:nvSpPr>
        <p:spPr/>
        <p:txBody>
          <a:bodyPr/>
          <a:lstStyle/>
          <a:p>
            <a:endParaRPr lang="en-ID"/>
          </a:p>
        </p:txBody>
      </p:sp>
      <p:pic>
        <p:nvPicPr>
          <p:cNvPr id="5" name="Content Placeholder 4" descr="The image illustrates a conceptual diagram emphasizing a holistic and ecologically responsible approach to island development, addressing factors such as disaster risk, water resources, energy, waste management, fisheries, transportation, tourism, settlement planning, culture, community wellbeing, and ecological connectivity.&#10;&#10;AI-generated content may be incorrect.">
            <a:extLst>
              <a:ext uri="{FF2B5EF4-FFF2-40B4-BE49-F238E27FC236}">
                <a16:creationId xmlns:a16="http://schemas.microsoft.com/office/drawing/2014/main" id="{597667E9-7011-9B3E-FA8E-92A5AC73F7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98" y="85920"/>
            <a:ext cx="12137004" cy="7046401"/>
          </a:xfrm>
          <a:prstGeom prst="rect">
            <a:avLst/>
          </a:prstGeom>
        </p:spPr>
      </p:pic>
    </p:spTree>
    <p:extLst>
      <p:ext uri="{BB962C8B-B14F-4D97-AF65-F5344CB8AC3E}">
        <p14:creationId xmlns:p14="http://schemas.microsoft.com/office/powerpoint/2010/main" val="2085999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6825B-8CBB-D091-03FA-C08CCCA11DBF}"/>
              </a:ext>
            </a:extLst>
          </p:cNvPr>
          <p:cNvSpPr>
            <a:spLocks noGrp="1"/>
          </p:cNvSpPr>
          <p:nvPr>
            <p:ph type="title"/>
          </p:nvPr>
        </p:nvSpPr>
        <p:spPr/>
        <p:txBody>
          <a:bodyPr/>
          <a:lstStyle/>
          <a:p>
            <a:endParaRPr lang="en-ID"/>
          </a:p>
        </p:txBody>
      </p:sp>
      <p:pic>
        <p:nvPicPr>
          <p:cNvPr id="5" name="Content Placeholder 4" descr="The Indonesia Island Development Framework illustrates a transition from ecological exploitation to sustainable economies, emphasizing ecological integrity, community and culture, sustainable economy, infrastructure and connectivity, and spatial governance for resilient and prosperous island development.&#10;&#10;AI-generated content may be incorrect.">
            <a:extLst>
              <a:ext uri="{FF2B5EF4-FFF2-40B4-BE49-F238E27FC236}">
                <a16:creationId xmlns:a16="http://schemas.microsoft.com/office/drawing/2014/main" id="{D8030AB3-B650-2363-597D-479CF44BAA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389654" cy="6972886"/>
          </a:xfrm>
          <a:prstGeom prst="rect">
            <a:avLst/>
          </a:prstGeom>
        </p:spPr>
      </p:pic>
    </p:spTree>
    <p:extLst>
      <p:ext uri="{BB962C8B-B14F-4D97-AF65-F5344CB8AC3E}">
        <p14:creationId xmlns:p14="http://schemas.microsoft.com/office/powerpoint/2010/main" val="2821364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B574-E6A6-3438-53D0-89ECD208B882}"/>
              </a:ext>
            </a:extLst>
          </p:cNvPr>
          <p:cNvSpPr>
            <a:spLocks noGrp="1"/>
          </p:cNvSpPr>
          <p:nvPr>
            <p:ph type="title"/>
          </p:nvPr>
        </p:nvSpPr>
        <p:spPr/>
        <p:txBody>
          <a:bodyPr/>
          <a:lstStyle/>
          <a:p>
            <a:endParaRPr lang="en-ID"/>
          </a:p>
        </p:txBody>
      </p:sp>
      <p:pic>
        <p:nvPicPr>
          <p:cNvPr id="5" name="Content Placeholder 4" descr="The image illustrates the role of Marine Spatial Planning (MSP) in promoting a sustainable Blue Economy for Indonesia, highlighting various sectors like fisheries, aquaculture, marine conservation, tourism, coastal resilience, and renewable energy, all emphasizing the importance of sustainable, transparent, and efficient allocation of ocean space.&#10;&#10;AI-generated content may be incorrect.">
            <a:extLst>
              <a:ext uri="{FF2B5EF4-FFF2-40B4-BE49-F238E27FC236}">
                <a16:creationId xmlns:a16="http://schemas.microsoft.com/office/drawing/2014/main" id="{B12CE2D1-6048-2939-C9F1-0C56A08C07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347994" cy="6949440"/>
          </a:xfrm>
          <a:prstGeom prst="rect">
            <a:avLst/>
          </a:prstGeom>
        </p:spPr>
      </p:pic>
    </p:spTree>
    <p:extLst>
      <p:ext uri="{BB962C8B-B14F-4D97-AF65-F5344CB8AC3E}">
        <p14:creationId xmlns:p14="http://schemas.microsoft.com/office/powerpoint/2010/main" val="3750077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9CA0B-0548-8462-A630-6612D18C8332}"/>
              </a:ext>
            </a:extLst>
          </p:cNvPr>
          <p:cNvSpPr>
            <a:spLocks noGrp="1"/>
          </p:cNvSpPr>
          <p:nvPr>
            <p:ph type="title"/>
          </p:nvPr>
        </p:nvSpPr>
        <p:spPr/>
        <p:txBody>
          <a:bodyPr/>
          <a:lstStyle/>
          <a:p>
            <a:endParaRPr lang="en-ID"/>
          </a:p>
        </p:txBody>
      </p:sp>
      <p:pic>
        <p:nvPicPr>
          <p:cNvPr id="5" name="Content Placeholder 4" descr="The diagram illustrates a structured process for developing a Marine Spatial Plan (MSP) to promote sustainable blue economy, including steps like data collection, spatial planning, community engagement, and investment approval, all aimed at achieving certainty and sustainable growth in oceanic resources.&#10;&#10;AI-generated content may be incorrect.">
            <a:extLst>
              <a:ext uri="{FF2B5EF4-FFF2-40B4-BE49-F238E27FC236}">
                <a16:creationId xmlns:a16="http://schemas.microsoft.com/office/drawing/2014/main" id="{AFE755EF-D8C4-61CC-B576-2A1E86DC79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356326" cy="6954129"/>
          </a:xfrm>
          <a:prstGeom prst="rect">
            <a:avLst/>
          </a:prstGeom>
        </p:spPr>
      </p:pic>
    </p:spTree>
    <p:extLst>
      <p:ext uri="{BB962C8B-B14F-4D97-AF65-F5344CB8AC3E}">
        <p14:creationId xmlns:p14="http://schemas.microsoft.com/office/powerpoint/2010/main" val="1299462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D4173-7248-03A7-5AAF-7BF5CD89358F}"/>
              </a:ext>
            </a:extLst>
          </p:cNvPr>
          <p:cNvSpPr>
            <a:spLocks noGrp="1"/>
          </p:cNvSpPr>
          <p:nvPr>
            <p:ph type="title"/>
          </p:nvPr>
        </p:nvSpPr>
        <p:spPr/>
        <p:txBody>
          <a:bodyPr/>
          <a:lstStyle/>
          <a:p>
            <a:endParaRPr lang="en-ID"/>
          </a:p>
        </p:txBody>
      </p:sp>
      <p:pic>
        <p:nvPicPr>
          <p:cNvPr id="5" name="Content Placeholder 4" descr="The image illustrates a comprehensive urban development plan for Semarang, emphasizing the integration of coastal city development with marine spaces, including fisheries, port terminals, shipping lanes, environmental protection, and strategic multi-use areas for industrial estates and conservation.&#10;&#10;AI-generated content may be incorrect.">
            <a:extLst>
              <a:ext uri="{FF2B5EF4-FFF2-40B4-BE49-F238E27FC236}">
                <a16:creationId xmlns:a16="http://schemas.microsoft.com/office/drawing/2014/main" id="{0ED64621-F2DC-DE57-233B-3CF0357B9C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0689"/>
            <a:ext cx="12192000" cy="6947926"/>
          </a:xfrm>
          <a:prstGeom prst="rect">
            <a:avLst/>
          </a:prstGeom>
        </p:spPr>
      </p:pic>
    </p:spTree>
    <p:extLst>
      <p:ext uri="{BB962C8B-B14F-4D97-AF65-F5344CB8AC3E}">
        <p14:creationId xmlns:p14="http://schemas.microsoft.com/office/powerpoint/2010/main" val="1668056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53106-7AA0-2209-7F31-FD53EA22BC85}"/>
              </a:ext>
            </a:extLst>
          </p:cNvPr>
          <p:cNvSpPr>
            <a:spLocks noGrp="1"/>
          </p:cNvSpPr>
          <p:nvPr>
            <p:ph type="title"/>
          </p:nvPr>
        </p:nvSpPr>
        <p:spPr/>
        <p:txBody>
          <a:bodyPr/>
          <a:lstStyle/>
          <a:p>
            <a:endParaRPr lang="en-ID"/>
          </a:p>
        </p:txBody>
      </p:sp>
      <p:pic>
        <p:nvPicPr>
          <p:cNvPr id="5" name="Content Placeholder 4" descr="The image illustrates a comprehensive plan for sustainable island development in Belitung, emphasizing blue carbon initiatives, spatial planning, protection of coastal ecosystems, and community involvement for eco-friendly tourism and fisheries.&#10;&#10;AI-generated content may be incorrect.">
            <a:extLst>
              <a:ext uri="{FF2B5EF4-FFF2-40B4-BE49-F238E27FC236}">
                <a16:creationId xmlns:a16="http://schemas.microsoft.com/office/drawing/2014/main" id="{4F8B3678-68BF-83A6-250C-AF2D3CFCC9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146" y="0"/>
            <a:ext cx="12250146" cy="6858000"/>
          </a:xfrm>
          <a:prstGeom prst="rect">
            <a:avLst/>
          </a:prstGeom>
        </p:spPr>
      </p:pic>
    </p:spTree>
    <p:extLst>
      <p:ext uri="{BB962C8B-B14F-4D97-AF65-F5344CB8AC3E}">
        <p14:creationId xmlns:p14="http://schemas.microsoft.com/office/powerpoint/2010/main" val="1052156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284DF-EEE7-5EA7-0BC8-9A967AD9293E}"/>
              </a:ext>
            </a:extLst>
          </p:cNvPr>
          <p:cNvSpPr>
            <a:spLocks noGrp="1"/>
          </p:cNvSpPr>
          <p:nvPr>
            <p:ph type="title"/>
          </p:nvPr>
        </p:nvSpPr>
        <p:spPr/>
        <p:txBody>
          <a:bodyPr/>
          <a:lstStyle/>
          <a:p>
            <a:endParaRPr lang="en-ID"/>
          </a:p>
        </p:txBody>
      </p:sp>
      <p:pic>
        <p:nvPicPr>
          <p:cNvPr id="5" name="Content Placeholder 4" descr="The image depicts a coastal area in North Java experiencing erosion, land subsidence, and flooding, with strategies for coastal resilience including mangrove restoration, sediment management, aquaculture, community empowerment, and addressing mangrove degradation.&#10;&#10;AI-generated content may be incorrect.">
            <a:extLst>
              <a:ext uri="{FF2B5EF4-FFF2-40B4-BE49-F238E27FC236}">
                <a16:creationId xmlns:a16="http://schemas.microsoft.com/office/drawing/2014/main" id="{F944283C-2ED4-2F93-28F9-9522292B73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273007" cy="6907237"/>
          </a:xfrm>
          <a:prstGeom prst="rect">
            <a:avLst/>
          </a:prstGeom>
        </p:spPr>
      </p:pic>
    </p:spTree>
    <p:extLst>
      <p:ext uri="{BB962C8B-B14F-4D97-AF65-F5344CB8AC3E}">
        <p14:creationId xmlns:p14="http://schemas.microsoft.com/office/powerpoint/2010/main" val="452654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3B7ED-9538-A22F-6266-8D443DE546FB}"/>
              </a:ext>
            </a:extLst>
          </p:cNvPr>
          <p:cNvSpPr>
            <a:spLocks noGrp="1"/>
          </p:cNvSpPr>
          <p:nvPr>
            <p:ph type="title"/>
          </p:nvPr>
        </p:nvSpPr>
        <p:spPr/>
        <p:txBody>
          <a:bodyPr/>
          <a:lstStyle/>
          <a:p>
            <a:endParaRPr lang="en-ID"/>
          </a:p>
        </p:txBody>
      </p:sp>
      <p:pic>
        <p:nvPicPr>
          <p:cNvPr id="5" name="Content Placeholder 4" descr="The image illustrates a community-based marine spatial planning approach in Bali and Maluku, highlighting the integration of government, scientific, and local/traditional knowledge for better marine conservation and community livelihoods.&#10;&#10;AI-generated content may be incorrect.">
            <a:extLst>
              <a:ext uri="{FF2B5EF4-FFF2-40B4-BE49-F238E27FC236}">
                <a16:creationId xmlns:a16="http://schemas.microsoft.com/office/drawing/2014/main" id="{2D63C788-2AEC-E714-BA71-B06C7AB601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59446"/>
            <a:ext cx="12291145" cy="6917445"/>
          </a:xfrm>
          <a:prstGeom prst="rect">
            <a:avLst/>
          </a:prstGeom>
        </p:spPr>
      </p:pic>
    </p:spTree>
    <p:extLst>
      <p:ext uri="{BB962C8B-B14F-4D97-AF65-F5344CB8AC3E}">
        <p14:creationId xmlns:p14="http://schemas.microsoft.com/office/powerpoint/2010/main" val="2714561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610F9-04E8-1576-F8BB-0ABCF7DDF646}"/>
              </a:ext>
            </a:extLst>
          </p:cNvPr>
          <p:cNvSpPr>
            <a:spLocks noGrp="1"/>
          </p:cNvSpPr>
          <p:nvPr>
            <p:ph type="title"/>
          </p:nvPr>
        </p:nvSpPr>
        <p:spPr/>
        <p:txBody>
          <a:bodyPr/>
          <a:lstStyle/>
          <a:p>
            <a:endParaRPr lang="en-ID"/>
          </a:p>
        </p:txBody>
      </p:sp>
      <p:pic>
        <p:nvPicPr>
          <p:cNvPr id="5" name="Content Placeholder 4" descr="The slide emphasizes Indonesia's key lessons for effective marine spatial planning, highlighting the integration of ecosystems, community protection, data use, and adaptive boundaries to foster a resilient blue economy.&#10;&#10;AI-generated content may be incorrect.">
            <a:extLst>
              <a:ext uri="{FF2B5EF4-FFF2-40B4-BE49-F238E27FC236}">
                <a16:creationId xmlns:a16="http://schemas.microsoft.com/office/drawing/2014/main" id="{3B3CDF05-52FF-D6E3-2A96-98D75180AE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Content Placeholder 4" descr="The slide emphasizes Indonesia's key lessons for effective marine spatial planning, highlighting the integration of ecosystems, community protection, data use, and adaptive boundaries to foster a resilient blue economy.&#10;&#10;AI-generated content may be incorrect.">
            <a:extLst>
              <a:ext uri="{FF2B5EF4-FFF2-40B4-BE49-F238E27FC236}">
                <a16:creationId xmlns:a16="http://schemas.microsoft.com/office/drawing/2014/main" id="{0F178E2B-431E-477D-E59D-3FC7C420E4E5}"/>
              </a:ext>
            </a:extLst>
          </p:cNvPr>
          <p:cNvPicPr>
            <a:picLocks noChangeAspect="1"/>
          </p:cNvPicPr>
          <p:nvPr/>
        </p:nvPicPr>
        <p:blipFill>
          <a:blip r:embed="rId2">
            <a:extLst>
              <a:ext uri="{28A0092B-C50C-407E-A947-70E740481C1C}">
                <a14:useLocalDpi xmlns:a14="http://schemas.microsoft.com/office/drawing/2010/main" val="0"/>
              </a:ext>
            </a:extLst>
          </a:blip>
          <a:srcRect l="73403" t="14940" r="13366" b="80820"/>
          <a:stretch>
            <a:fillRect/>
          </a:stretch>
        </p:blipFill>
        <p:spPr>
          <a:xfrm>
            <a:off x="2715064" y="737174"/>
            <a:ext cx="7188591" cy="249730"/>
          </a:xfrm>
          <a:prstGeom prst="rect">
            <a:avLst/>
          </a:prstGeom>
        </p:spPr>
      </p:pic>
    </p:spTree>
    <p:extLst>
      <p:ext uri="{BB962C8B-B14F-4D97-AF65-F5344CB8AC3E}">
        <p14:creationId xmlns:p14="http://schemas.microsoft.com/office/powerpoint/2010/main" val="1158470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1077A-63D6-5213-97E7-1BF4F1C0580E}"/>
              </a:ext>
            </a:extLst>
          </p:cNvPr>
          <p:cNvSpPr>
            <a:spLocks noGrp="1"/>
          </p:cNvSpPr>
          <p:nvPr>
            <p:ph type="title"/>
          </p:nvPr>
        </p:nvSpPr>
        <p:spPr/>
        <p:txBody>
          <a:bodyPr/>
          <a:lstStyle/>
          <a:p>
            <a:endParaRPr lang="en-ID"/>
          </a:p>
        </p:txBody>
      </p:sp>
      <p:pic>
        <p:nvPicPr>
          <p:cNvPr id="5" name="Content Placeholder 4" descr="The Indonesia's Emerging MSP Model is a conceptual diagram illustrating an integrated approach to marine spatial planning that focuses on ecosystem protection, community involvement, and the sustainable development of archipelagic regions, incorporating elements like land-sea integration, climate resilience, and technological advancements in governance.&#10;&#10;AI-generated content may be incorrect.">
            <a:extLst>
              <a:ext uri="{FF2B5EF4-FFF2-40B4-BE49-F238E27FC236}">
                <a16:creationId xmlns:a16="http://schemas.microsoft.com/office/drawing/2014/main" id="{28BB1A33-0233-1A69-52EB-92A6E5C48B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78" y="-51582"/>
            <a:ext cx="12287660" cy="6963507"/>
          </a:xfrm>
          <a:prstGeom prst="rect">
            <a:avLst/>
          </a:prstGeom>
        </p:spPr>
      </p:pic>
    </p:spTree>
    <p:extLst>
      <p:ext uri="{BB962C8B-B14F-4D97-AF65-F5344CB8AC3E}">
        <p14:creationId xmlns:p14="http://schemas.microsoft.com/office/powerpoint/2010/main" val="2053194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E4DDA-CD75-C82B-CDA4-22A25A9BFB2A}"/>
              </a:ext>
            </a:extLst>
          </p:cNvPr>
          <p:cNvSpPr>
            <a:spLocks noGrp="1"/>
          </p:cNvSpPr>
          <p:nvPr>
            <p:ph type="title"/>
          </p:nvPr>
        </p:nvSpPr>
        <p:spPr/>
        <p:txBody>
          <a:bodyPr/>
          <a:lstStyle/>
          <a:p>
            <a:endParaRPr lang="en-ID"/>
          </a:p>
        </p:txBody>
      </p:sp>
      <p:pic>
        <p:nvPicPr>
          <p:cNvPr id="5" name="Content Placeholder 4" descr="The image illustrates a diagram emphasizing Indonesia-China cooperation in marine spatial planning, ocean science, island development, blue economy, and capacity building, highlighting shared opportunities for sustainable ocean management and regional collaboration.&#10;&#10;AI-generated content may be incorrect.">
            <a:extLst>
              <a:ext uri="{FF2B5EF4-FFF2-40B4-BE49-F238E27FC236}">
                <a16:creationId xmlns:a16="http://schemas.microsoft.com/office/drawing/2014/main" id="{907FB61D-3FF2-C646-8E90-247CEDA431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514" y="-68825"/>
            <a:ext cx="12208566" cy="7060467"/>
          </a:xfrm>
          <a:prstGeom prst="rect">
            <a:avLst/>
          </a:prstGeom>
        </p:spPr>
      </p:pic>
    </p:spTree>
    <p:extLst>
      <p:ext uri="{BB962C8B-B14F-4D97-AF65-F5344CB8AC3E}">
        <p14:creationId xmlns:p14="http://schemas.microsoft.com/office/powerpoint/2010/main" val="1076448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srcRect/>
          <a:stretch>
            <a:fillRect/>
          </a:stretch>
        </p:blipFill>
        <p:spPr bwMode="auto">
          <a:xfrm>
            <a:off x="0" y="3249638"/>
            <a:ext cx="12192000" cy="36899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1"/>
            <a:ext cx="12192000" cy="4431879"/>
          </a:xfrm>
          <a:prstGeom prst="rect">
            <a:avLst/>
          </a:prstGeom>
          <a:gradFill>
            <a:gsLst>
              <a:gs pos="0">
                <a:srgbClr val="015FDE"/>
              </a:gs>
              <a:gs pos="74000">
                <a:srgbClr val="015FDE"/>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3" name="TextBox 2"/>
          <p:cNvSpPr txBox="1"/>
          <p:nvPr/>
        </p:nvSpPr>
        <p:spPr>
          <a:xfrm>
            <a:off x="4374414" y="1865237"/>
            <a:ext cx="2236253" cy="646331"/>
          </a:xfrm>
          <a:prstGeom prst="rect">
            <a:avLst/>
          </a:prstGeom>
          <a:noFill/>
        </p:spPr>
        <p:txBody>
          <a:bodyPr wrap="none" rtlCol="0">
            <a:spAutoFit/>
          </a:bodyPr>
          <a:lstStyle/>
          <a:p>
            <a:pPr algn="ctr"/>
            <a:r>
              <a:rPr lang="en-US" sz="3600" dirty="0">
                <a:solidFill>
                  <a:schemeClr val="bg1"/>
                </a:solidFill>
                <a:latin typeface="Franklin Gothic Medium" panose="020B0603020102020204" pitchFamily="34" charset="0"/>
              </a:rPr>
              <a:t>Thank You</a:t>
            </a:r>
            <a:endParaRPr sz="3600" dirty="0">
              <a:solidFill>
                <a:schemeClr val="bg1"/>
              </a:solidFill>
              <a:latin typeface="Franklin Gothic Medium" panose="020B0603020102020204" pitchFamily="34" charset="0"/>
            </a:endParaRPr>
          </a:p>
        </p:txBody>
      </p:sp>
      <p:grpSp>
        <p:nvGrpSpPr>
          <p:cNvPr id="14" name="Group 13"/>
          <p:cNvGrpSpPr/>
          <p:nvPr/>
        </p:nvGrpSpPr>
        <p:grpSpPr>
          <a:xfrm>
            <a:off x="0" y="6479186"/>
            <a:ext cx="12192000" cy="460423"/>
            <a:chOff x="0" y="6479186"/>
            <a:chExt cx="12192000" cy="460423"/>
          </a:xfrm>
        </p:grpSpPr>
        <p:sp>
          <p:nvSpPr>
            <p:cNvPr id="15" name="Rectangle 14"/>
            <p:cNvSpPr/>
            <p:nvPr/>
          </p:nvSpPr>
          <p:spPr>
            <a:xfrm>
              <a:off x="0" y="6554350"/>
              <a:ext cx="12192000" cy="303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3"/>
            <a:stretch>
              <a:fillRect/>
            </a:stretch>
          </p:blipFill>
          <p:spPr>
            <a:xfrm>
              <a:off x="1352896" y="6479186"/>
              <a:ext cx="9592147" cy="460423"/>
            </a:xfrm>
            <a:prstGeom prst="rect">
              <a:avLst/>
            </a:prstGeom>
          </p:spPr>
        </p:pic>
        <p:sp>
          <p:nvSpPr>
            <p:cNvPr id="17" name="TextBox 16"/>
            <p:cNvSpPr txBox="1"/>
            <p:nvPr/>
          </p:nvSpPr>
          <p:spPr>
            <a:xfrm>
              <a:off x="4545004" y="6566061"/>
              <a:ext cx="3207929" cy="276999"/>
            </a:xfrm>
            <a:prstGeom prst="rect">
              <a:avLst/>
            </a:prstGeom>
            <a:noFill/>
          </p:spPr>
          <p:txBody>
            <a:bodyPr wrap="none" rtlCol="0">
              <a:spAutoFit/>
            </a:bodyPr>
            <a:lstStyle/>
            <a:p>
              <a:pPr algn="ctr"/>
              <a:r>
                <a:rPr lang="en-US" sz="1200">
                  <a:solidFill>
                    <a:schemeClr val="bg1"/>
                  </a:solidFill>
                </a:rPr>
                <a:t>Direktorat Jenderal Pengelolaan Ruang Laut</a:t>
              </a:r>
            </a:p>
          </p:txBody>
        </p:sp>
      </p:grpSp>
      <p:pic>
        <p:nvPicPr>
          <p:cNvPr id="2" name="Picture 1">
            <a:extLst>
              <a:ext uri="{FF2B5EF4-FFF2-40B4-BE49-F238E27FC236}">
                <a16:creationId xmlns:a16="http://schemas.microsoft.com/office/drawing/2014/main" id="{A57C58E9-8911-42DF-6ED6-81020D663725}"/>
              </a:ext>
            </a:extLst>
          </p:cNvPr>
          <p:cNvPicPr>
            <a:picLocks noChangeAspect="1"/>
          </p:cNvPicPr>
          <p:nvPr/>
        </p:nvPicPr>
        <p:blipFill>
          <a:blip r:embed="rId4"/>
          <a:stretch>
            <a:fillRect/>
          </a:stretch>
        </p:blipFill>
        <p:spPr>
          <a:xfrm>
            <a:off x="1946874" y="1439577"/>
            <a:ext cx="2244723" cy="1497651"/>
          </a:xfrm>
          <a:prstGeom prst="rect">
            <a:avLst/>
          </a:prstGeom>
        </p:spPr>
      </p:pic>
      <p:pic>
        <p:nvPicPr>
          <p:cNvPr id="9" name="Picture 8">
            <a:extLst>
              <a:ext uri="{FF2B5EF4-FFF2-40B4-BE49-F238E27FC236}">
                <a16:creationId xmlns:a16="http://schemas.microsoft.com/office/drawing/2014/main" id="{BDB46D64-2D04-CDE0-1576-A69A4CF219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5002" y="1302792"/>
            <a:ext cx="1865236" cy="186523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3829</TotalTime>
  <Words>7</Words>
  <Application>Microsoft Macintosh PowerPoint</Application>
  <PresentationFormat>Widescreen</PresentationFormat>
  <Paragraphs>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Franklin Gothic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nurul khoiriya</dc:creator>
  <cp:lastModifiedBy>P023242003 - Permana Yudiarsono</cp:lastModifiedBy>
  <cp:revision>50</cp:revision>
  <dcterms:created xsi:type="dcterms:W3CDTF">2026-05-04T05:52:56Z</dcterms:created>
  <dcterms:modified xsi:type="dcterms:W3CDTF">2026-09-16T22:07:27Z</dcterms:modified>
</cp:coreProperties>
</file>